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1" r:id="rId6"/>
    <p:sldId id="260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609"/>
    <a:srgbClr val="000000"/>
    <a:srgbClr val="4C2E20"/>
    <a:srgbClr val="1F6B37"/>
    <a:srgbClr val="660066"/>
    <a:srgbClr val="FF0066"/>
    <a:srgbClr val="273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2BC1B8-55F0-4029-A108-22D7C06A1791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0C0456-30E8-4A5B-8AF5-1DC0B7E8E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1892-E3D2-4C1F-BF1D-D65D1F9DE0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B9F9-10B1-4C9F-9754-A40543F48C74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463A-A7A8-451B-B11F-73764D062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CAE7-FD58-4038-9F61-1C24D77F3314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9653-DBDA-4227-A810-41842546A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AC-9CE3-4E27-A04A-317CDF4CD94A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482B-1B13-455B-B7B8-56D931B7F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4B6D-0BFF-4DF9-B926-223A55E1BB4B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6647-18E2-4E79-AD9E-214F8DA0D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ED96-3767-4E85-8861-F968950CBE38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F1F-6C39-4C73-B2B1-51C24BB58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8733-7BAE-4AF5-90D7-A216A1075A94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F1BA-4FC9-4DA1-9DB6-94211D6D5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380F-EFCC-46A9-93F4-74442FE24E78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E8B4-4408-4881-B4D3-4E15021A4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869E-1F5E-4D48-B659-D737D55D83AA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8A19-07DE-4EC8-803A-FEE59E020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A74A-BF69-4A41-8521-AFF1E1F7EE36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0A6C-B094-4838-9A53-7D8683D6D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3248-805B-49A7-B7CB-2E3F8489BEB8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B4B7-498C-4491-A91E-0D7F93DE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45AA-FB63-463B-B9AA-F4B206159B45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4BBE-0338-46B0-A319-3C4448EC2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02F43-A6B7-4A81-AB7E-60893F36468E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D747C-2A1C-4C2A-978B-A242294CA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500"/>
          <a:stretch>
            <a:fillRect/>
          </a:stretch>
        </p:blipFill>
        <p:spPr>
          <a:xfrm flipH="1">
            <a:off x="6238943" y="6357934"/>
            <a:ext cx="2905057" cy="500066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4" name="Блок-схема: перфолента 3"/>
          <p:cNvSpPr/>
          <p:nvPr/>
        </p:nvSpPr>
        <p:spPr>
          <a:xfrm>
            <a:off x="2571736" y="1142984"/>
            <a:ext cx="5214974" cy="2071702"/>
          </a:xfrm>
          <a:prstGeom prst="flowChartPunchedTape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математическое кафе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429375" y="5500688"/>
            <a:ext cx="731838" cy="1216025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4813" y="142875"/>
            <a:ext cx="1285875" cy="114300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357688" y="142875"/>
            <a:ext cx="1060450" cy="914400"/>
          </a:xfrm>
          <a:prstGeom prst="triangle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642938"/>
            <a:ext cx="500062" cy="428625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>
            <a:off x="4643438" y="642938"/>
            <a:ext cx="428625" cy="428625"/>
          </a:xfrm>
          <a:prstGeom prst="teardrop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409" b="60000"/>
          <a:stretch>
            <a:fillRect/>
          </a:stretch>
        </p:blipFill>
        <p:spPr>
          <a:xfrm rot="2416439">
            <a:off x="4833685" y="5961793"/>
            <a:ext cx="714380" cy="1071570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2" name="Рисунок 11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41" r="23768" b="60000"/>
          <a:stretch>
            <a:fillRect/>
          </a:stretch>
        </p:blipFill>
        <p:spPr>
          <a:xfrm rot="18547531">
            <a:off x="5455061" y="5852676"/>
            <a:ext cx="714380" cy="1143008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13" name="Рисунок 12" descr="506177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500"/>
          <a:stretch>
            <a:fillRect/>
          </a:stretch>
        </p:blipFill>
        <p:spPr>
          <a:xfrm>
            <a:off x="785786" y="6357934"/>
            <a:ext cx="2905057" cy="50006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 rot="21393182">
            <a:off x="598121" y="1312952"/>
            <a:ext cx="928694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1142984"/>
            <a:ext cx="914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14563" y="3786188"/>
            <a:ext cx="642937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1352936">
            <a:off x="6929438" y="3571875"/>
            <a:ext cx="571500" cy="7858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071810"/>
            <a:ext cx="1000132" cy="2286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979434" y="2838091"/>
            <a:ext cx="879894" cy="2277373"/>
          </a:xfrm>
          <a:custGeom>
            <a:avLst/>
            <a:gdLst>
              <a:gd name="connsiteX0" fmla="*/ 0 w 879894"/>
              <a:gd name="connsiteY0" fmla="*/ 17252 h 2277373"/>
              <a:gd name="connsiteX1" fmla="*/ 715992 w 879894"/>
              <a:gd name="connsiteY1" fmla="*/ 0 h 2277373"/>
              <a:gd name="connsiteX2" fmla="*/ 879894 w 879894"/>
              <a:gd name="connsiteY2" fmla="*/ 2242867 h 2277373"/>
              <a:gd name="connsiteX3" fmla="*/ 112143 w 879894"/>
              <a:gd name="connsiteY3" fmla="*/ 2277373 h 2277373"/>
              <a:gd name="connsiteX4" fmla="*/ 0 w 879894"/>
              <a:gd name="connsiteY4" fmla="*/ 17252 h 22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94" h="2277373">
                <a:moveTo>
                  <a:pt x="0" y="17252"/>
                </a:moveTo>
                <a:lnTo>
                  <a:pt x="715992" y="0"/>
                </a:lnTo>
                <a:lnTo>
                  <a:pt x="879894" y="2242867"/>
                </a:lnTo>
                <a:lnTo>
                  <a:pt x="112143" y="2277373"/>
                </a:lnTo>
                <a:lnTo>
                  <a:pt x="0" y="17252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142908" y="5786454"/>
            <a:ext cx="4071966" cy="4143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500438" y="5500688"/>
            <a:ext cx="731837" cy="1216025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90" name="TextBox 27"/>
          <p:cNvSpPr txBox="1">
            <a:spLocks noChangeArrowheads="1"/>
          </p:cNvSpPr>
          <p:nvPr/>
        </p:nvSpPr>
        <p:spPr bwMode="auto">
          <a:xfrm rot="-607655">
            <a:off x="3662664" y="4577968"/>
            <a:ext cx="15692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Т</a:t>
            </a:r>
            <a:r>
              <a:rPr lang="ru-RU" b="1" i="1" dirty="0">
                <a:latin typeface="Mistral" pitchFamily="66" charset="0"/>
                <a:ea typeface="CordiaUPC"/>
                <a:cs typeface="CordiaUPC"/>
              </a:rPr>
              <a:t>олько </a:t>
            </a:r>
          </a:p>
          <a:p>
            <a:r>
              <a:rPr lang="ru-RU" b="1" i="1" dirty="0">
                <a:latin typeface="Mistral" pitchFamily="66" charset="0"/>
                <a:ea typeface="CordiaUPC"/>
                <a:cs typeface="CordiaUPC"/>
              </a:rPr>
              <a:t>для</a:t>
            </a:r>
          </a:p>
          <a:p>
            <a:r>
              <a:rPr lang="ru-RU" b="1" i="1" dirty="0" smtClean="0">
                <a:latin typeface="Mistral" pitchFamily="66" charset="0"/>
                <a:ea typeface="CordiaUPC"/>
                <a:cs typeface="CordiaUPC"/>
              </a:rPr>
              <a:t>учащихся</a:t>
            </a:r>
            <a:endParaRPr lang="ru-RU" b="1" i="1" dirty="0">
              <a:latin typeface="Mistral" pitchFamily="66" charset="0"/>
              <a:ea typeface="CordiaUPC"/>
              <a:cs typeface="CordiaUPC"/>
            </a:endParaRPr>
          </a:p>
          <a:p>
            <a:r>
              <a:rPr lang="ru-RU" b="1" i="1" dirty="0">
                <a:latin typeface="Mistral" pitchFamily="66" charset="0"/>
                <a:ea typeface="CordiaUPC"/>
                <a:cs typeface="CordiaUPC"/>
              </a:rPr>
              <a:t>Закрыто </a:t>
            </a:r>
          </a:p>
          <a:p>
            <a:r>
              <a:rPr lang="ru-RU" b="1" i="1" dirty="0">
                <a:latin typeface="Mistral" pitchFamily="66" charset="0"/>
                <a:ea typeface="CordiaUPC"/>
                <a:cs typeface="CordiaUPC"/>
              </a:rPr>
              <a:t>на спец </a:t>
            </a:r>
          </a:p>
          <a:p>
            <a:r>
              <a:rPr lang="ru-RU" b="1" i="1" dirty="0">
                <a:latin typeface="Mistral" pitchFamily="66" charset="0"/>
                <a:ea typeface="CordiaUPC"/>
                <a:cs typeface="CordiaUPC"/>
              </a:rPr>
              <a:t>обслуживание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2857496"/>
            <a:ext cx="3286148" cy="8572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пожаловать</a:t>
            </a:r>
          </a:p>
        </p:txBody>
      </p:sp>
      <p:pic>
        <p:nvPicPr>
          <p:cNvPr id="22" name="Рисунок 21" descr="Алгебра. Учебник. 8 класс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15140" y="3571876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900113" y="765175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8175" y="3141663"/>
            <a:ext cx="3671888" cy="201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1476375" y="1916113"/>
            <a:ext cx="4535488" cy="1217612"/>
          </a:xfrm>
          <a:prstGeom prst="trapezoid">
            <a:avLst>
              <a:gd name="adj" fmla="val 727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41438"/>
            <a:ext cx="2159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3573463"/>
            <a:ext cx="576262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6100" y="3573463"/>
            <a:ext cx="576263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613" y="4365625"/>
            <a:ext cx="431800" cy="74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5229225"/>
            <a:ext cx="7777163" cy="4318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6372200" y="4653136"/>
            <a:ext cx="1216152" cy="43204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443662" y="5084763"/>
            <a:ext cx="144463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373019" y="5012532"/>
            <a:ext cx="142875" cy="1587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453313" y="4940300"/>
            <a:ext cx="144462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343775" y="4795838"/>
            <a:ext cx="144463" cy="1587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042988" y="4076700"/>
            <a:ext cx="360362" cy="360363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6013" y="4437063"/>
            <a:ext cx="215900" cy="45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331913" y="4365625"/>
            <a:ext cx="215900" cy="14287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972344" y="4364831"/>
            <a:ext cx="142875" cy="14446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003301" y="4981575"/>
            <a:ext cx="260350" cy="349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8" idx="2"/>
          </p:cNvCxnSpPr>
          <p:nvPr/>
        </p:nvCxnSpPr>
        <p:spPr>
          <a:xfrm rot="16200000" flipH="1">
            <a:off x="1182688" y="4937125"/>
            <a:ext cx="261938" cy="17938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 descr="р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2714644" cy="1551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57813" y="428625"/>
            <a:ext cx="749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2071688"/>
            <a:ext cx="466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7656" name="Рисунок 5" descr="час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286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3500438"/>
            <a:ext cx="4872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1ч40мин = 100мин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4643438"/>
            <a:ext cx="6540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pic>
        <p:nvPicPr>
          <p:cNvPr id="11" name="Рисунок 10" descr="зи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5072074"/>
            <a:ext cx="1634501" cy="11430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3500" y="5500688"/>
            <a:ext cx="2012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</a:p>
        </p:txBody>
      </p:sp>
      <p:pic>
        <p:nvPicPr>
          <p:cNvPr id="27661" name="Picture 98" descr="d334843381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412875"/>
            <a:ext cx="19923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1961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857250"/>
            <a:ext cx="871537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скороспелка»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ир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284984"/>
            <a:ext cx="3916353" cy="295232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358246" cy="614366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99" descr="18f8806ec8f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6056" y="3429000"/>
            <a:ext cx="3024336" cy="283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alpha val="63922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290513" y="571500"/>
            <a:ext cx="88534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Баба –Яга утверждает, что Змей Горыныч не </a:t>
            </a:r>
          </a:p>
          <a:p>
            <a:pPr marL="514350" indent="-514350"/>
            <a:r>
              <a:rPr lang="ru-RU" sz="3200">
                <a:latin typeface="Times New Roman" pitchFamily="18" charset="0"/>
                <a:cs typeface="Times New Roman" pitchFamily="18" charset="0"/>
              </a:rPr>
              <a:t>пролетит 1000 км без дозаправки. Кощей </a:t>
            </a:r>
          </a:p>
          <a:p>
            <a:pPr marL="514350" indent="-514350"/>
            <a:r>
              <a:rPr lang="ru-RU" sz="3200">
                <a:latin typeface="Times New Roman" pitchFamily="18" charset="0"/>
                <a:cs typeface="Times New Roman" pitchFamily="18" charset="0"/>
              </a:rPr>
              <a:t>Бессмертный поспорил с ней на бочку кваса, что </a:t>
            </a:r>
          </a:p>
          <a:p>
            <a:pPr marL="514350" indent="-514350"/>
            <a:r>
              <a:rPr lang="ru-RU" sz="3200">
                <a:latin typeface="Times New Roman" pitchFamily="18" charset="0"/>
                <a:cs typeface="Times New Roman" pitchFamily="18" charset="0"/>
              </a:rPr>
              <a:t>пролетит. Змей Горыныч пролетел 4часа со </a:t>
            </a:r>
          </a:p>
          <a:p>
            <a:pPr marL="514350" indent="-514350"/>
            <a:r>
              <a:rPr lang="ru-RU" sz="3200">
                <a:latin typeface="Times New Roman" pitchFamily="18" charset="0"/>
                <a:cs typeface="Times New Roman" pitchFamily="18" charset="0"/>
              </a:rPr>
              <a:t>скоростью 247км/ч и совершил  вынужденную</a:t>
            </a:r>
          </a:p>
          <a:p>
            <a:pPr marL="514350" indent="-514350"/>
            <a:r>
              <a:rPr lang="ru-RU" sz="3200">
                <a:latin typeface="Times New Roman" pitchFamily="18" charset="0"/>
                <a:cs typeface="Times New Roman" pitchFamily="18" charset="0"/>
              </a:rPr>
              <a:t>посадку для дозаправки. Проспорила Баба Яга </a:t>
            </a:r>
          </a:p>
          <a:p>
            <a:pPr marL="514350" indent="-514350"/>
            <a:r>
              <a:rPr lang="ru-RU" sz="3200">
                <a:latin typeface="Times New Roman" pitchFamily="18" charset="0"/>
                <a:cs typeface="Times New Roman" pitchFamily="18" charset="0"/>
              </a:rPr>
              <a:t>или нет?</a:t>
            </a:r>
          </a:p>
        </p:txBody>
      </p:sp>
      <p:pic>
        <p:nvPicPr>
          <p:cNvPr id="29702" name="Рисунок 2" descr="с квасом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00"/>
          <a:stretch>
            <a:fillRect/>
          </a:stretch>
        </p:blipFill>
        <p:spPr bwMode="auto">
          <a:xfrm rot="836728">
            <a:off x="214313" y="4237038"/>
            <a:ext cx="221456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35375" y="4221163"/>
            <a:ext cx="55086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400">
                <a:latin typeface="Times New Roman" pitchFamily="18" charset="0"/>
                <a:cs typeface="Times New Roman" pitchFamily="18" charset="0"/>
              </a:rPr>
              <a:t>Змей Горыныч не </a:t>
            </a:r>
          </a:p>
          <a:p>
            <a:pPr marL="514350" indent="-514350"/>
            <a:r>
              <a:rPr lang="ru-RU" sz="2400">
                <a:latin typeface="Times New Roman" pitchFamily="18" charset="0"/>
                <a:cs typeface="Times New Roman" pitchFamily="18" charset="0"/>
              </a:rPr>
              <a:t>пролетит 1000 км без дозаправки. Он пролетел</a:t>
            </a:r>
          </a:p>
          <a:p>
            <a:pPr marL="514350" indent="-514350"/>
            <a:r>
              <a:rPr lang="ru-RU" sz="2400">
                <a:latin typeface="Times New Roman" pitchFamily="18" charset="0"/>
                <a:cs typeface="Times New Roman" pitchFamily="18" charset="0"/>
              </a:rPr>
              <a:t>247* 4= 988(км)</a:t>
            </a:r>
          </a:p>
          <a:p>
            <a:pPr marL="514350" indent="-514350"/>
            <a:r>
              <a:rPr lang="ru-RU" sz="2400">
                <a:latin typeface="Times New Roman" pitchFamily="18" charset="0"/>
                <a:cs typeface="Times New Roman" pitchFamily="18" charset="0"/>
              </a:rPr>
              <a:t>1000:4 =250км/ч</a:t>
            </a:r>
          </a:p>
          <a:p>
            <a:pPr marL="514350" indent="-514350"/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ПРОСПОРИЛА</a:t>
            </a:r>
          </a:p>
          <a:p>
            <a:pPr marL="514350" indent="-514350"/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3922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323850" y="476250"/>
            <a:ext cx="88296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2.Кощей Бессмертный, Баба Яга и Змей Горыныч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выпили сорокаведерную бочку пепси-колы.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Кощей выпил- 6 ведер,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Баба-Яга-4, остальное честно разделил между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собой  трехголовый Змей Горыныч.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Поскольку ведер пепси-колы досталось каждой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голове?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57875" y="4929188"/>
            <a:ext cx="2560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10 ведер</a:t>
            </a:r>
          </a:p>
        </p:txBody>
      </p:sp>
      <p:pic>
        <p:nvPicPr>
          <p:cNvPr id="5" name="Рисунок 4" descr="80b.jpg"/>
          <p:cNvPicPr>
            <a:picLocks noChangeAspect="1"/>
          </p:cNvPicPr>
          <p:nvPr/>
        </p:nvPicPr>
        <p:blipFill>
          <a:blip r:embed="rId3" cstate="print"/>
          <a:srcRect l="21794" t="4294" r="33883"/>
          <a:stretch>
            <a:fillRect/>
          </a:stretch>
        </p:blipFill>
        <p:spPr>
          <a:xfrm>
            <a:off x="3786182" y="3929066"/>
            <a:ext cx="2000264" cy="243181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alpha val="63922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476250"/>
            <a:ext cx="83613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Назовите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Фигуру которая получена из трех точек,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не лежащих на одной прямой, и трех отрезков,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попарно соединяющие эти точки?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7400" y="2565400"/>
            <a:ext cx="2822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3214688"/>
            <a:ext cx="4926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Что больше    7² или 49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72313" y="3357563"/>
            <a:ext cx="154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" y="4143375"/>
            <a:ext cx="59547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Определить вид треугольника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если его стороны равны 3,4,5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07025" y="4929188"/>
            <a:ext cx="3736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Прямоугольный </a:t>
            </a:r>
          </a:p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5² = 3²+4²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5572125"/>
            <a:ext cx="434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Сколько будет 2+2∙2=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63" y="5572125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38" y="857250"/>
            <a:ext cx="8715375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компот</a:t>
            </a:r>
            <a:endParaRPr lang="ru-RU" sz="72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загадок и шуток.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" name="Рисунок 2" descr="pov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3143272" cy="314327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6512" y="0"/>
            <a:ext cx="9144000" cy="6858000"/>
          </a:xfrm>
          <a:prstGeom prst="roundRect">
            <a:avLst/>
          </a:prstGeom>
          <a:solidFill>
            <a:schemeClr val="bg2">
              <a:alpha val="63922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323850" y="620713"/>
            <a:ext cx="8572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Box 3"/>
          <p:cNvSpPr txBox="1">
            <a:spLocks noChangeArrowheads="1"/>
          </p:cNvSpPr>
          <p:nvPr/>
        </p:nvSpPr>
        <p:spPr bwMode="auto">
          <a:xfrm>
            <a:off x="3924300" y="0"/>
            <a:ext cx="78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</p:txBody>
      </p:sp>
      <p:sp>
        <p:nvSpPr>
          <p:cNvPr id="33800" name="TextBox 6"/>
          <p:cNvSpPr txBox="1">
            <a:spLocks noChangeArrowheads="1"/>
          </p:cNvSpPr>
          <p:nvPr/>
        </p:nvSpPr>
        <p:spPr bwMode="auto">
          <a:xfrm>
            <a:off x="250825" y="2492375"/>
            <a:ext cx="857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71775" y="1989138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рок - с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рок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3213" y="3573463"/>
            <a:ext cx="284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люс -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люс</a:t>
            </a:r>
          </a:p>
        </p:txBody>
      </p:sp>
      <p:pic>
        <p:nvPicPr>
          <p:cNvPr id="3380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1844675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682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51423">
            <a:off x="684213" y="5373688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alpha val="63922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323850" y="4221163"/>
            <a:ext cx="8572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«8В»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3924300" y="0"/>
            <a:ext cx="78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</a:p>
        </p:txBody>
      </p:sp>
      <p:sp>
        <p:nvSpPr>
          <p:cNvPr id="34823" name="TextBox 4"/>
          <p:cNvSpPr txBox="1">
            <a:spLocks noChangeArrowheads="1"/>
          </p:cNvSpPr>
          <p:nvPr/>
        </p:nvSpPr>
        <p:spPr bwMode="auto">
          <a:xfrm>
            <a:off x="323850" y="620713"/>
            <a:ext cx="8572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«8А»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250825" y="2420938"/>
            <a:ext cx="8572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«8Б»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284538"/>
            <a:ext cx="2719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6238" y="1916113"/>
            <a:ext cx="3236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шесть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2138" y="5373688"/>
            <a:ext cx="197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- бук</a:t>
            </a:r>
          </a:p>
        </p:txBody>
      </p:sp>
      <p:pic>
        <p:nvPicPr>
          <p:cNvPr id="3482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51423">
            <a:off x="684213" y="5373688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51423">
            <a:off x="7858125" y="1781175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alpha val="63922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395288" y="692150"/>
            <a:ext cx="857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Box 2"/>
          <p:cNvSpPr txBox="1">
            <a:spLocks noChangeArrowheads="1"/>
          </p:cNvSpPr>
          <p:nvPr/>
        </p:nvSpPr>
        <p:spPr bwMode="auto">
          <a:xfrm>
            <a:off x="323850" y="2708275"/>
            <a:ext cx="857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9113" y="1628775"/>
            <a:ext cx="227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л  -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113" y="3716338"/>
            <a:ext cx="24606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50" name="TextBox 6"/>
          <p:cNvSpPr txBox="1">
            <a:spLocks noChangeArrowheads="1"/>
          </p:cNvSpPr>
          <p:nvPr/>
        </p:nvSpPr>
        <p:spPr bwMode="auto">
          <a:xfrm>
            <a:off x="3924300" y="0"/>
            <a:ext cx="78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</p:txBody>
      </p:sp>
      <p:pic>
        <p:nvPicPr>
          <p:cNvPr id="3585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948">
            <a:off x="8243888" y="573246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51423">
            <a:off x="209550" y="1495425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143125" y="1785938"/>
            <a:ext cx="285750" cy="4286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571604" y="1214422"/>
            <a:ext cx="6357982" cy="3429024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усваиваются только те знания, которые поглощаются с аппетитом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5429250" y="3857625"/>
            <a:ext cx="190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Анатоль Франс</a:t>
            </a:r>
          </a:p>
        </p:txBody>
      </p:sp>
      <p:pic>
        <p:nvPicPr>
          <p:cNvPr id="5" name="Рисунок 4" descr="поваре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933056"/>
            <a:ext cx="289243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овар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365104"/>
            <a:ext cx="2317366" cy="231736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оваренок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509120"/>
            <a:ext cx="2158080" cy="1879618"/>
          </a:xfrm>
          <a:prstGeom prst="diamond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071938" y="714375"/>
            <a:ext cx="357187" cy="28575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4938" y="785813"/>
            <a:ext cx="285750" cy="28575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75" y="1071563"/>
            <a:ext cx="357188" cy="428625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5063" y="1214438"/>
            <a:ext cx="285750" cy="4286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95808" y="1143000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Желаем к математике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Всем прилагать старанье.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Всего вам доброго друзья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400" b="1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и   хорошего вам настроения!</a:t>
            </a:r>
            <a:endParaRPr lang="ru-RU" sz="440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оваре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071942"/>
            <a:ext cx="289243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Рисунок 3" descr="smailiki3.jp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900" y="214313"/>
            <a:ext cx="29591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а.jpg"/>
          <p:cNvPicPr>
            <a:picLocks noChangeAspect="1"/>
          </p:cNvPicPr>
          <p:nvPr/>
        </p:nvPicPr>
        <p:blipFill>
          <a:blip r:embed="rId2" cstate="print"/>
          <a:srcRect l="62931" r="6897"/>
          <a:stretch>
            <a:fillRect/>
          </a:stretch>
        </p:blipFill>
        <p:spPr>
          <a:xfrm>
            <a:off x="3214678" y="0"/>
            <a:ext cx="5929322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072063" y="142875"/>
            <a:ext cx="117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43250" y="785813"/>
            <a:ext cx="5715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Салат «Ералаш»</a:t>
            </a:r>
          </a:p>
          <a:p>
            <a:pPr marL="342900" indent="-3429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под соусом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знаний и смекалки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.Горячее «Математическая уха» с числовой заправкой.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Пельмешки «Без спешки»</a:t>
            </a:r>
          </a:p>
          <a:p>
            <a:pPr marL="342900" indent="-3429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 начинкой из смекалок с острыми приправами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внимания и мышления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Пирог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«шарлотка».</a:t>
            </a:r>
          </a:p>
          <a:p>
            <a:pPr marL="342900" indent="-3429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Компот с загадками</a:t>
            </a:r>
            <a:r>
              <a:rPr lang="ru-RU" sz="3200" dirty="0">
                <a:latin typeface="Century Schoolbook" pitchFamily="18" charset="0"/>
              </a:rPr>
              <a:t> </a:t>
            </a:r>
          </a:p>
          <a:p>
            <a:pPr marL="342900" indent="-342900"/>
            <a:endParaRPr lang="ru-RU" sz="3200" dirty="0">
              <a:latin typeface="Century Schoolbook" pitchFamily="18" charset="0"/>
            </a:endParaRPr>
          </a:p>
          <a:p>
            <a:pPr marL="342900" indent="-342900"/>
            <a:endParaRPr lang="ru-RU" sz="3200" dirty="0">
              <a:latin typeface="Century Schoolbook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29600" y="5572125"/>
            <a:ext cx="914400" cy="914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книга.jpg"/>
          <p:cNvPicPr>
            <a:picLocks noChangeAspect="1"/>
          </p:cNvPicPr>
          <p:nvPr/>
        </p:nvPicPr>
        <p:blipFill>
          <a:blip r:embed="rId2" cstate="print"/>
          <a:srcRect l="43675" r="41766"/>
          <a:stretch>
            <a:fillRect/>
          </a:stretch>
        </p:blipFill>
        <p:spPr>
          <a:xfrm>
            <a:off x="2214546" y="0"/>
            <a:ext cx="107157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439" name="Рисунок 10" descr="в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28625"/>
            <a:ext cx="1387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2" descr="в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143500"/>
            <a:ext cx="1387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3" descr="в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20411">
            <a:off x="586582" y="2709069"/>
            <a:ext cx="1389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уз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857364"/>
            <a:ext cx="2500330" cy="321471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2000" y="72000"/>
            <a:ext cx="9036000" cy="6696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салот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467544" y="980728"/>
            <a:ext cx="4168232" cy="26642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79388" y="0"/>
            <a:ext cx="8964612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     </a:t>
            </a:r>
            <a:r>
              <a:rPr lang="ru-RU" sz="7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4C2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</a:t>
            </a:r>
            <a:r>
              <a:rPr lang="ru-RU" sz="7200" b="1" dirty="0">
                <a:solidFill>
                  <a:srgbClr val="4C2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4C2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ералаш»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428625" y="142875"/>
            <a:ext cx="857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  1  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1357313"/>
            <a:ext cx="769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Какая геометрическая фигура</a:t>
            </a:r>
          </a:p>
          <a:p>
            <a:pPr marL="742950" indent="-742950"/>
            <a:r>
              <a:rPr lang="ru-RU" sz="3600" b="1">
                <a:latin typeface="Times New Roman" pitchFamily="18" charset="0"/>
                <a:cs typeface="Times New Roman" pitchFamily="18" charset="0"/>
              </a:rPr>
              <a:t> используется для наказания детей?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1785938"/>
            <a:ext cx="8158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2. Как называется результат действия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сложения?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2143125"/>
            <a:ext cx="7218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3. Как называется треугольник у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Которого две стороны равны?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2357438"/>
            <a:ext cx="806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4. Как называется сумма длин сторон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многоугольника?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2857500"/>
            <a:ext cx="7356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5. Назовите единицу измерения углов?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2643188"/>
            <a:ext cx="7485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6. Как называется прямоугольник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 которого все стороны равны?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2643188"/>
            <a:ext cx="5565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7. Как называется угол ,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если он меньше прямого?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8" y="2643188"/>
            <a:ext cx="8596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8. Что тяжелее пуд железа или пуд пуха?</a:t>
            </a:r>
          </a:p>
        </p:txBody>
      </p:sp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1357313"/>
            <a:ext cx="19288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6.66667E-6 C 0.08525 0.16274 0.17049 0.3257 0.1632 0.39746 C 0.15591 0.46922 0.05573 0.45024 -0.04427 0.43126 " pathEditMode="relative" ptsTypes="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57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4400" b="1" u="sng" dirty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4400" b="1" u="sng" dirty="0" smtClean="0">
                <a:solidFill>
                  <a:srgbClr val="471609"/>
                </a:solidFill>
                <a:latin typeface="Times New Roman" pitchFamily="18" charset="0"/>
                <a:cs typeface="Times New Roman" pitchFamily="18" charset="0"/>
              </a:rPr>
              <a:t>«2»</a:t>
            </a:r>
            <a:endParaRPr lang="ru-RU" sz="4400" b="1" u="sng" dirty="0">
              <a:solidFill>
                <a:srgbClr val="4716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1643063"/>
            <a:ext cx="6215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Что есть общего у слов ,</a:t>
            </a:r>
          </a:p>
          <a:p>
            <a:pPr marL="342900" indent="-342900"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Растение и уравнение?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28813"/>
            <a:ext cx="8986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2. Как называется результат вычитания?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2000250"/>
            <a:ext cx="6778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3. Как называется треугольник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у которого все стороны равны?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813" y="2357438"/>
            <a:ext cx="8993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4.  Сумма всех углов треугольника равна?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7313" y="2571750"/>
            <a:ext cx="511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5.Первый месяц осени?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1450" y="2643188"/>
            <a:ext cx="8972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6. Четырехугольник  у которого две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стороны параллельны,  а две другие нет?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6838" y="2571750"/>
            <a:ext cx="904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7. Как называется самая большая сторона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   прямоугольного треугольника?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4963" y="2643188"/>
            <a:ext cx="8809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8. Петух, стоя на одной ноге весит 4 кг.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Сколько весит петух, стоя на двух ногах?</a:t>
            </a:r>
          </a:p>
        </p:txBody>
      </p:sp>
      <p:pic>
        <p:nvPicPr>
          <p:cNvPr id="19" name="Рисунок 18" descr="i (6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21431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-0.28437 0.09954 -0.5684 0.1993 -0.68489 0.27176 C -0.80138 0.34421 -0.74253 0.37847 -0.69913 0.43518 C -0.65572 0.4919 -0.54027 0.55208 -0.42447 0.612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Уха-из-крупной-рыбы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r="3614" b="9157"/>
          <a:stretch>
            <a:fillRect/>
          </a:stretch>
        </p:blipFill>
        <p:spPr>
          <a:xfrm>
            <a:off x="611560" y="2060848"/>
            <a:ext cx="4392488" cy="32394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214290"/>
            <a:ext cx="8786874" cy="642942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836613"/>
            <a:ext cx="8715375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</a:t>
            </a:r>
            <a:r>
              <a:rPr lang="ru-RU" sz="66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72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уха</a:t>
            </a:r>
            <a:r>
              <a:rPr lang="ru-RU" sz="72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2492896"/>
            <a:ext cx="1285884" cy="64294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43174" y="2428868"/>
            <a:ext cx="1285884" cy="64294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382781">
            <a:off x="2659523" y="3426442"/>
            <a:ext cx="1285884" cy="64294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19925734">
            <a:off x="3517424" y="3488953"/>
            <a:ext cx="1285884" cy="42862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39552" y="3356992"/>
            <a:ext cx="4392488" cy="1679640"/>
          </a:xfrm>
          <a:custGeom>
            <a:avLst/>
            <a:gdLst>
              <a:gd name="connsiteX0" fmla="*/ 176842 w 5384321"/>
              <a:gd name="connsiteY0" fmla="*/ 1438 h 1463616"/>
              <a:gd name="connsiteX1" fmla="*/ 12940 w 5384321"/>
              <a:gd name="connsiteY1" fmla="*/ 139461 h 1463616"/>
              <a:gd name="connsiteX2" fmla="*/ 99204 w 5384321"/>
              <a:gd name="connsiteY2" fmla="*/ 475891 h 1463616"/>
              <a:gd name="connsiteX3" fmla="*/ 297612 w 5384321"/>
              <a:gd name="connsiteY3" fmla="*/ 346495 h 1463616"/>
              <a:gd name="connsiteX4" fmla="*/ 444261 w 5384321"/>
              <a:gd name="connsiteY4" fmla="*/ 406880 h 1463616"/>
              <a:gd name="connsiteX5" fmla="*/ 1453552 w 5384321"/>
              <a:gd name="connsiteY5" fmla="*/ 881333 h 1463616"/>
              <a:gd name="connsiteX6" fmla="*/ 1557069 w 5384321"/>
              <a:gd name="connsiteY6" fmla="*/ 1157378 h 1463616"/>
              <a:gd name="connsiteX7" fmla="*/ 2566359 w 5384321"/>
              <a:gd name="connsiteY7" fmla="*/ 1424797 h 1463616"/>
              <a:gd name="connsiteX8" fmla="*/ 3610155 w 5384321"/>
              <a:gd name="connsiteY8" fmla="*/ 1390291 h 1463616"/>
              <a:gd name="connsiteX9" fmla="*/ 4636699 w 5384321"/>
              <a:gd name="connsiteY9" fmla="*/ 1105619 h 1463616"/>
              <a:gd name="connsiteX10" fmla="*/ 5059393 w 5384321"/>
              <a:gd name="connsiteY10" fmla="*/ 889959 h 1463616"/>
              <a:gd name="connsiteX11" fmla="*/ 5335438 w 5384321"/>
              <a:gd name="connsiteY11" fmla="*/ 613914 h 1463616"/>
              <a:gd name="connsiteX12" fmla="*/ 5352691 w 5384321"/>
              <a:gd name="connsiteY12" fmla="*/ 225725 h 1463616"/>
              <a:gd name="connsiteX13" fmla="*/ 5283680 w 5384321"/>
              <a:gd name="connsiteY13" fmla="*/ 234352 h 1463616"/>
              <a:gd name="connsiteX14" fmla="*/ 4947250 w 5384321"/>
              <a:gd name="connsiteY14" fmla="*/ 501770 h 1463616"/>
              <a:gd name="connsiteX15" fmla="*/ 4291642 w 5384321"/>
              <a:gd name="connsiteY15" fmla="*/ 708804 h 1463616"/>
              <a:gd name="connsiteX16" fmla="*/ 2738888 w 5384321"/>
              <a:gd name="connsiteY16" fmla="*/ 950344 h 1463616"/>
              <a:gd name="connsiteX17" fmla="*/ 1686465 w 5384321"/>
              <a:gd name="connsiteY17" fmla="*/ 726057 h 1463616"/>
              <a:gd name="connsiteX18" fmla="*/ 306238 w 5384321"/>
              <a:gd name="connsiteY18" fmla="*/ 148087 h 1463616"/>
              <a:gd name="connsiteX19" fmla="*/ 176842 w 5384321"/>
              <a:gd name="connsiteY19" fmla="*/ 1438 h 1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4321" h="1463616">
                <a:moveTo>
                  <a:pt x="176842" y="1438"/>
                </a:moveTo>
                <a:cubicBezTo>
                  <a:pt x="127959" y="0"/>
                  <a:pt x="25880" y="60386"/>
                  <a:pt x="12940" y="139461"/>
                </a:cubicBezTo>
                <a:cubicBezTo>
                  <a:pt x="0" y="218537"/>
                  <a:pt x="51759" y="441385"/>
                  <a:pt x="99204" y="475891"/>
                </a:cubicBezTo>
                <a:cubicBezTo>
                  <a:pt x="146649" y="510397"/>
                  <a:pt x="240103" y="357997"/>
                  <a:pt x="297612" y="346495"/>
                </a:cubicBezTo>
                <a:cubicBezTo>
                  <a:pt x="355122" y="334993"/>
                  <a:pt x="444261" y="406880"/>
                  <a:pt x="444261" y="406880"/>
                </a:cubicBezTo>
                <a:cubicBezTo>
                  <a:pt x="636918" y="496020"/>
                  <a:pt x="1268084" y="756250"/>
                  <a:pt x="1453552" y="881333"/>
                </a:cubicBezTo>
                <a:cubicBezTo>
                  <a:pt x="1639020" y="1006416"/>
                  <a:pt x="1371601" y="1066801"/>
                  <a:pt x="1557069" y="1157378"/>
                </a:cubicBezTo>
                <a:cubicBezTo>
                  <a:pt x="1742537" y="1247955"/>
                  <a:pt x="2224178" y="1385978"/>
                  <a:pt x="2566359" y="1424797"/>
                </a:cubicBezTo>
                <a:cubicBezTo>
                  <a:pt x="2908540" y="1463616"/>
                  <a:pt x="3265098" y="1443487"/>
                  <a:pt x="3610155" y="1390291"/>
                </a:cubicBezTo>
                <a:cubicBezTo>
                  <a:pt x="3955212" y="1337095"/>
                  <a:pt x="4395159" y="1189008"/>
                  <a:pt x="4636699" y="1105619"/>
                </a:cubicBezTo>
                <a:cubicBezTo>
                  <a:pt x="4878239" y="1022230"/>
                  <a:pt x="4942937" y="971910"/>
                  <a:pt x="5059393" y="889959"/>
                </a:cubicBezTo>
                <a:cubicBezTo>
                  <a:pt x="5175849" y="808008"/>
                  <a:pt x="5286555" y="724620"/>
                  <a:pt x="5335438" y="613914"/>
                </a:cubicBezTo>
                <a:cubicBezTo>
                  <a:pt x="5384321" y="503208"/>
                  <a:pt x="5361317" y="288985"/>
                  <a:pt x="5352691" y="225725"/>
                </a:cubicBezTo>
                <a:cubicBezTo>
                  <a:pt x="5344065" y="162465"/>
                  <a:pt x="5351253" y="188345"/>
                  <a:pt x="5283680" y="234352"/>
                </a:cubicBezTo>
                <a:cubicBezTo>
                  <a:pt x="5216107" y="280359"/>
                  <a:pt x="5112590" y="422695"/>
                  <a:pt x="4947250" y="501770"/>
                </a:cubicBezTo>
                <a:cubicBezTo>
                  <a:pt x="4781910" y="580845"/>
                  <a:pt x="4659702" y="634042"/>
                  <a:pt x="4291642" y="708804"/>
                </a:cubicBezTo>
                <a:cubicBezTo>
                  <a:pt x="3923582" y="783566"/>
                  <a:pt x="3173084" y="947469"/>
                  <a:pt x="2738888" y="950344"/>
                </a:cubicBezTo>
                <a:cubicBezTo>
                  <a:pt x="2304692" y="953219"/>
                  <a:pt x="2091907" y="859767"/>
                  <a:pt x="1686465" y="726057"/>
                </a:cubicBezTo>
                <a:cubicBezTo>
                  <a:pt x="1281023" y="592348"/>
                  <a:pt x="553529" y="274608"/>
                  <a:pt x="306238" y="148087"/>
                </a:cubicBezTo>
                <a:cubicBezTo>
                  <a:pt x="58947" y="21566"/>
                  <a:pt x="225725" y="2876"/>
                  <a:pt x="176842" y="1438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ED252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4293096"/>
            <a:ext cx="2664296" cy="1626481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21295289">
            <a:off x="3284434" y="3053372"/>
            <a:ext cx="1285884" cy="250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1961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pelmeni-10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1547664" y="4077072"/>
            <a:ext cx="5688632" cy="2574286"/>
          </a:xfrm>
          <a:prstGeom prst="teardrop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388" y="1052513"/>
            <a:ext cx="8715375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Пельмешки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 спешки</a:t>
            </a:r>
            <a:r>
              <a:rPr lang="ru-RU" sz="7200" b="1" i="1" dirty="0">
                <a:solidFill>
                  <a:srgbClr val="471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>
              <a:solidFill>
                <a:srgbClr val="4716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358246" cy="614366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0" y="928688"/>
            <a:ext cx="1674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5+1=6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14938" y="2786063"/>
            <a:ext cx="26939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дециметр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38" y="4714875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3+2=5</a:t>
            </a:r>
          </a:p>
        </p:txBody>
      </p:sp>
      <p:pic>
        <p:nvPicPr>
          <p:cNvPr id="25608" name="Рисунок 5" descr="мышь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786188"/>
            <a:ext cx="29432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6" descr="метр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286000"/>
            <a:ext cx="185737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7" descr="учен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57188"/>
            <a:ext cx="1143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535</Words>
  <Application>Microsoft Office PowerPoint</Application>
  <PresentationFormat>Экран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кей</dc:creator>
  <cp:lastModifiedBy>user</cp:lastModifiedBy>
  <cp:revision>76</cp:revision>
  <dcterms:created xsi:type="dcterms:W3CDTF">2013-03-03T11:52:46Z</dcterms:created>
  <dcterms:modified xsi:type="dcterms:W3CDTF">2017-12-15T15:10:08Z</dcterms:modified>
</cp:coreProperties>
</file>