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7" r:id="rId1"/>
  </p:sldMasterIdLst>
  <p:notesMasterIdLst>
    <p:notesMasterId r:id="rId16"/>
  </p:notesMasterIdLst>
  <p:handoutMasterIdLst>
    <p:handoutMasterId r:id="rId17"/>
  </p:handoutMasterIdLst>
  <p:sldIdLst>
    <p:sldId id="258" r:id="rId2"/>
    <p:sldId id="278" r:id="rId3"/>
    <p:sldId id="314" r:id="rId4"/>
    <p:sldId id="315" r:id="rId5"/>
    <p:sldId id="313" r:id="rId6"/>
    <p:sldId id="303" r:id="rId7"/>
    <p:sldId id="304" r:id="rId8"/>
    <p:sldId id="299" r:id="rId9"/>
    <p:sldId id="302" r:id="rId10"/>
    <p:sldId id="308" r:id="rId11"/>
    <p:sldId id="317" r:id="rId12"/>
    <p:sldId id="318" r:id="rId13"/>
    <p:sldId id="319" r:id="rId14"/>
    <p:sldId id="307" r:id="rId15"/>
  </p:sldIdLst>
  <p:sldSz cx="9144000" cy="6858000" type="screen4x3"/>
  <p:notesSz cx="6815138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27477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54954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82431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109908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637385" algn="l" defTabSz="1054954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3164862" algn="l" defTabSz="1054954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692339" algn="l" defTabSz="1054954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4219816" algn="l" defTabSz="1054954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C1DA"/>
    <a:srgbClr val="000000"/>
    <a:srgbClr val="FF99CC"/>
    <a:srgbClr val="FF7C80"/>
    <a:srgbClr val="003366"/>
    <a:srgbClr val="CC6600"/>
    <a:srgbClr val="663300"/>
    <a:srgbClr val="DAE4F2"/>
    <a:srgbClr val="45441B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770" autoAdjust="0"/>
  </p:normalViewPr>
  <p:slideViewPr>
    <p:cSldViewPr>
      <p:cViewPr varScale="1">
        <p:scale>
          <a:sx n="103" d="100"/>
          <a:sy n="103" d="100"/>
        </p:scale>
        <p:origin x="38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3226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73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0335" y="0"/>
            <a:ext cx="2953226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73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3107"/>
            <a:ext cx="2953226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73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0335" y="9433107"/>
            <a:ext cx="2953226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BB7C2BF-C373-4ED8-8220-5F0B73FC739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58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53226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71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60335" y="0"/>
            <a:ext cx="2953226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71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4538"/>
            <a:ext cx="4967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71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515" y="4717416"/>
            <a:ext cx="5452110" cy="446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1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3107"/>
            <a:ext cx="2953226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71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0335" y="9433107"/>
            <a:ext cx="2953226" cy="496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7B76682-4C40-489C-9C27-74728642ACA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0570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527477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054954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582431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10990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637385" algn="l" defTabSz="10549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64862" algn="l" defTabSz="10549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92339" algn="l" defTabSz="10549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219816" algn="l" defTabSz="1054954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8C1CA-668B-4592-B564-D45691C7ACA1}" type="slidenum">
              <a:rPr lang="ru-RU"/>
              <a:pPr/>
              <a:t>1</a:t>
            </a:fld>
            <a:endParaRPr lang="ru-RU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67288" cy="3724275"/>
          </a:xfrm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805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8C1CA-668B-4592-B564-D45691C7ACA1}" type="slidenum">
              <a:rPr lang="ru-RU"/>
              <a:pPr/>
              <a:t>10</a:t>
            </a:fld>
            <a:endParaRPr lang="ru-RU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67288" cy="3724275"/>
          </a:xfrm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81553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8C1CA-668B-4592-B564-D45691C7ACA1}" type="slidenum">
              <a:rPr lang="ru-RU"/>
              <a:pPr/>
              <a:t>11</a:t>
            </a:fld>
            <a:endParaRPr lang="ru-RU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67288" cy="3724275"/>
          </a:xfrm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3357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8C1CA-668B-4592-B564-D45691C7ACA1}" type="slidenum">
              <a:rPr lang="ru-RU"/>
              <a:pPr/>
              <a:t>12</a:t>
            </a:fld>
            <a:endParaRPr lang="ru-RU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67288" cy="3724275"/>
          </a:xfrm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84996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8C1CA-668B-4592-B564-D45691C7ACA1}" type="slidenum">
              <a:rPr lang="ru-RU"/>
              <a:pPr/>
              <a:t>13</a:t>
            </a:fld>
            <a:endParaRPr lang="ru-RU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67288" cy="3724275"/>
          </a:xfrm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958453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8C1CA-668B-4592-B564-D45691C7ACA1}" type="slidenum">
              <a:rPr lang="ru-RU"/>
              <a:pPr/>
              <a:t>14</a:t>
            </a:fld>
            <a:endParaRPr lang="ru-RU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67288" cy="3724275"/>
          </a:xfrm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79479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8C1CA-668B-4592-B564-D45691C7ACA1}" type="slidenum">
              <a:rPr lang="ru-RU"/>
              <a:pPr/>
              <a:t>2</a:t>
            </a:fld>
            <a:endParaRPr lang="ru-RU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67288" cy="3724275"/>
          </a:xfrm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38093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8C1CA-668B-4592-B564-D45691C7ACA1}" type="slidenum">
              <a:rPr lang="ru-RU"/>
              <a:pPr/>
              <a:t>3</a:t>
            </a:fld>
            <a:endParaRPr lang="ru-RU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67288" cy="3724275"/>
          </a:xfrm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66333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8C1CA-668B-4592-B564-D45691C7ACA1}" type="slidenum">
              <a:rPr lang="ru-RU"/>
              <a:pPr/>
              <a:t>4</a:t>
            </a:fld>
            <a:endParaRPr lang="ru-RU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67288" cy="3724275"/>
          </a:xfrm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090749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8C1CA-668B-4592-B564-D45691C7ACA1}" type="slidenum">
              <a:rPr lang="ru-RU"/>
              <a:pPr/>
              <a:t>5</a:t>
            </a:fld>
            <a:endParaRPr lang="ru-RU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67288" cy="3724275"/>
          </a:xfrm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3733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8C1CA-668B-4592-B564-D45691C7ACA1}" type="slidenum">
              <a:rPr lang="ru-RU"/>
              <a:pPr/>
              <a:t>6</a:t>
            </a:fld>
            <a:endParaRPr lang="ru-RU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67288" cy="3724275"/>
          </a:xfrm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3252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8C1CA-668B-4592-B564-D45691C7ACA1}" type="slidenum">
              <a:rPr lang="ru-RU"/>
              <a:pPr/>
              <a:t>7</a:t>
            </a:fld>
            <a:endParaRPr lang="ru-RU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67288" cy="3724275"/>
          </a:xfrm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911224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8C1CA-668B-4592-B564-D45691C7ACA1}" type="slidenum">
              <a:rPr lang="ru-RU"/>
              <a:pPr/>
              <a:t>8</a:t>
            </a:fld>
            <a:endParaRPr lang="ru-RU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67288" cy="3724275"/>
          </a:xfrm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9744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8C1CA-668B-4592-B564-D45691C7ACA1}" type="slidenum">
              <a:rPr lang="ru-RU"/>
              <a:pPr/>
              <a:t>9</a:t>
            </a:fld>
            <a:endParaRPr lang="ru-RU"/>
          </a:p>
        </p:txBody>
      </p:sp>
      <p:sp>
        <p:nvSpPr>
          <p:cNvPr id="372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3925" y="744538"/>
            <a:ext cx="4967288" cy="3724275"/>
          </a:xfrm>
          <a:ln/>
        </p:spPr>
      </p:sp>
      <p:sp>
        <p:nvSpPr>
          <p:cNvPr id="372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49783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3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368644" name="Rectangle 4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5227"/>
            <a:ext cx="2133600" cy="476251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68645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7"/>
            <a:ext cx="2895600" cy="476251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endParaRPr lang="ru-RU"/>
          </a:p>
        </p:txBody>
      </p:sp>
      <p:sp>
        <p:nvSpPr>
          <p:cNvPr id="368646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7"/>
            <a:ext cx="2133600" cy="476251"/>
          </a:xfrm>
        </p:spPr>
        <p:txBody>
          <a:bodyPr/>
          <a:lstStyle>
            <a:lvl1pPr>
              <a:spcBef>
                <a:spcPct val="0"/>
              </a:spcBef>
              <a:defRPr>
                <a:latin typeface="Times New Roman" pitchFamily="18" charset="0"/>
              </a:defRPr>
            </a:lvl1pPr>
          </a:lstStyle>
          <a:p>
            <a:fld id="{A9857838-4AB5-4DBE-9576-C0926AB1AE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BF6C0-2C3C-43AD-ABF7-3E897C7304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E1F84-AA4F-4981-9B02-6926252C90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2955D-8AAF-49F5-B2A6-DE465F7B760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4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300"/>
            </a:lvl1pPr>
            <a:lvl2pPr marL="527477" indent="0">
              <a:buNone/>
              <a:defRPr sz="2100"/>
            </a:lvl2pPr>
            <a:lvl3pPr marL="1054954" indent="0">
              <a:buNone/>
              <a:defRPr sz="1800"/>
            </a:lvl3pPr>
            <a:lvl4pPr marL="1582431" indent="0">
              <a:buNone/>
              <a:defRPr sz="1600"/>
            </a:lvl4pPr>
            <a:lvl5pPr marL="2109908" indent="0">
              <a:buNone/>
              <a:defRPr sz="1600"/>
            </a:lvl5pPr>
            <a:lvl6pPr marL="2637385" indent="0">
              <a:buNone/>
              <a:defRPr sz="1600"/>
            </a:lvl6pPr>
            <a:lvl7pPr marL="3164862" indent="0">
              <a:buNone/>
              <a:defRPr sz="1600"/>
            </a:lvl7pPr>
            <a:lvl8pPr marL="3692339" indent="0">
              <a:buNone/>
              <a:defRPr sz="1600"/>
            </a:lvl8pPr>
            <a:lvl9pPr marL="4219816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C3D83-CAB6-4DB4-8F65-EA611A1702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09A44-BB16-470C-9C34-5B37921BD79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7477" indent="0">
              <a:buNone/>
              <a:defRPr sz="2300" b="1"/>
            </a:lvl2pPr>
            <a:lvl3pPr marL="1054954" indent="0">
              <a:buNone/>
              <a:defRPr sz="2100" b="1"/>
            </a:lvl3pPr>
            <a:lvl4pPr marL="1582431" indent="0">
              <a:buNone/>
              <a:defRPr sz="1800" b="1"/>
            </a:lvl4pPr>
            <a:lvl5pPr marL="2109908" indent="0">
              <a:buNone/>
              <a:defRPr sz="1800" b="1"/>
            </a:lvl5pPr>
            <a:lvl6pPr marL="2637385" indent="0">
              <a:buNone/>
              <a:defRPr sz="1800" b="1"/>
            </a:lvl6pPr>
            <a:lvl7pPr marL="3164862" indent="0">
              <a:buNone/>
              <a:defRPr sz="1800" b="1"/>
            </a:lvl7pPr>
            <a:lvl8pPr marL="3692339" indent="0">
              <a:buNone/>
              <a:defRPr sz="1800" b="1"/>
            </a:lvl8pPr>
            <a:lvl9pPr marL="421981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4"/>
            <a:ext cx="4041775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27477" indent="0">
              <a:buNone/>
              <a:defRPr sz="2300" b="1"/>
            </a:lvl2pPr>
            <a:lvl3pPr marL="1054954" indent="0">
              <a:buNone/>
              <a:defRPr sz="2100" b="1"/>
            </a:lvl3pPr>
            <a:lvl4pPr marL="1582431" indent="0">
              <a:buNone/>
              <a:defRPr sz="1800" b="1"/>
            </a:lvl4pPr>
            <a:lvl5pPr marL="2109908" indent="0">
              <a:buNone/>
              <a:defRPr sz="1800" b="1"/>
            </a:lvl5pPr>
            <a:lvl6pPr marL="2637385" indent="0">
              <a:buNone/>
              <a:defRPr sz="1800" b="1"/>
            </a:lvl6pPr>
            <a:lvl7pPr marL="3164862" indent="0">
              <a:buNone/>
              <a:defRPr sz="1800" b="1"/>
            </a:lvl7pPr>
            <a:lvl8pPr marL="3692339" indent="0">
              <a:buNone/>
              <a:defRPr sz="1800" b="1"/>
            </a:lvl8pPr>
            <a:lvl9pPr marL="4219816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8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5D890-7CCF-44B6-8CB0-4E709B7012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1585A-9785-43E7-8376-E70BD6B425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A7F62-2B75-4911-B893-5A63C7B1935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1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3"/>
            <a:ext cx="5111750" cy="585311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8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600"/>
            </a:lvl1pPr>
            <a:lvl2pPr marL="527477" indent="0">
              <a:buNone/>
              <a:defRPr sz="1400"/>
            </a:lvl2pPr>
            <a:lvl3pPr marL="1054954" indent="0">
              <a:buNone/>
              <a:defRPr sz="1200"/>
            </a:lvl3pPr>
            <a:lvl4pPr marL="1582431" indent="0">
              <a:buNone/>
              <a:defRPr sz="1000"/>
            </a:lvl4pPr>
            <a:lvl5pPr marL="2109908" indent="0">
              <a:buNone/>
              <a:defRPr sz="1000"/>
            </a:lvl5pPr>
            <a:lvl6pPr marL="2637385" indent="0">
              <a:buNone/>
              <a:defRPr sz="1000"/>
            </a:lvl6pPr>
            <a:lvl7pPr marL="3164862" indent="0">
              <a:buNone/>
              <a:defRPr sz="1000"/>
            </a:lvl7pPr>
            <a:lvl8pPr marL="3692339" indent="0">
              <a:buNone/>
              <a:defRPr sz="1000"/>
            </a:lvl8pPr>
            <a:lvl9pPr marL="421981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E4F44-18DA-409B-884A-F4B09957EE5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700"/>
            </a:lvl1pPr>
            <a:lvl2pPr marL="527477" indent="0">
              <a:buNone/>
              <a:defRPr sz="3200"/>
            </a:lvl2pPr>
            <a:lvl3pPr marL="1054954" indent="0">
              <a:buNone/>
              <a:defRPr sz="2800"/>
            </a:lvl3pPr>
            <a:lvl4pPr marL="1582431" indent="0">
              <a:buNone/>
              <a:defRPr sz="2300"/>
            </a:lvl4pPr>
            <a:lvl5pPr marL="2109908" indent="0">
              <a:buNone/>
              <a:defRPr sz="2300"/>
            </a:lvl5pPr>
            <a:lvl6pPr marL="2637385" indent="0">
              <a:buNone/>
              <a:defRPr sz="2300"/>
            </a:lvl6pPr>
            <a:lvl7pPr marL="3164862" indent="0">
              <a:buNone/>
              <a:defRPr sz="2300"/>
            </a:lvl7pPr>
            <a:lvl8pPr marL="3692339" indent="0">
              <a:buNone/>
              <a:defRPr sz="2300"/>
            </a:lvl8pPr>
            <a:lvl9pPr marL="4219816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600"/>
            </a:lvl1pPr>
            <a:lvl2pPr marL="527477" indent="0">
              <a:buNone/>
              <a:defRPr sz="1400"/>
            </a:lvl2pPr>
            <a:lvl3pPr marL="1054954" indent="0">
              <a:buNone/>
              <a:defRPr sz="1200"/>
            </a:lvl3pPr>
            <a:lvl4pPr marL="1582431" indent="0">
              <a:buNone/>
              <a:defRPr sz="1000"/>
            </a:lvl4pPr>
            <a:lvl5pPr marL="2109908" indent="0">
              <a:buNone/>
              <a:defRPr sz="1000"/>
            </a:lvl5pPr>
            <a:lvl6pPr marL="2637385" indent="0">
              <a:buNone/>
              <a:defRPr sz="1000"/>
            </a:lvl6pPr>
            <a:lvl7pPr marL="3164862" indent="0">
              <a:buNone/>
              <a:defRPr sz="1000"/>
            </a:lvl7pPr>
            <a:lvl8pPr marL="3692339" indent="0">
              <a:buNone/>
              <a:defRPr sz="1000"/>
            </a:lvl8pPr>
            <a:lvl9pPr marL="4219816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38C74A-99F1-43D7-B75B-F496B61C2C8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5495" tIns="52747" rIns="105495" bIns="5274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Заголовок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5495" tIns="52747" rIns="105495" bIns="527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1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5495" tIns="52747" rIns="105495" bIns="52747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6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5495" tIns="52747" rIns="105495" bIns="52747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6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5495" tIns="52747" rIns="105495" bIns="52747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600">
                <a:latin typeface="+mn-lt"/>
              </a:defRPr>
            </a:lvl1pPr>
          </a:lstStyle>
          <a:p>
            <a:fld id="{90ABD54A-4007-44A1-BB02-A5F958908A8C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527477"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1054954"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582431"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2109908" algn="ctr" rtl="0" eaLnBrk="0" fontAlgn="base" hangingPunct="0">
        <a:spcBef>
          <a:spcPct val="0"/>
        </a:spcBef>
        <a:spcAft>
          <a:spcPct val="0"/>
        </a:spcAft>
        <a:defRPr kumimoji="1" sz="51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95608" indent="-39560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7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857150" indent="-32967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318693" indent="-26373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802214" indent="-26373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285734" indent="-26373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813211" indent="-26373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3340688" indent="-26373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868165" indent="-26373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4395642" indent="-263739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3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7477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54954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82431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09908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7385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64862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92339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219816" algn="l" defTabSz="1054954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5800" y="1600200"/>
            <a:ext cx="8322018" cy="4199952"/>
          </a:xfrm>
          <a:prstGeom prst="rect">
            <a:avLst/>
          </a:prstGeom>
          <a:noFill/>
          <a:effectLst>
            <a:softEdge rad="12700"/>
          </a:effectLst>
        </p:spPr>
        <p:txBody>
          <a:bodyPr wrap="square" lIns="105495" tIns="52747" rIns="105495" bIns="52747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3000" b="1" dirty="0" smtClean="0">
              <a:ln w="11430"/>
              <a:solidFill>
                <a:schemeClr val="bg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algn="ctr"/>
            <a:endParaRPr lang="ru-RU" sz="3000" b="1" dirty="0">
              <a:ln w="11430"/>
              <a:solidFill>
                <a:schemeClr val="bg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algn="ctr"/>
            <a:endParaRPr lang="ru-RU" sz="3000" b="1" dirty="0" smtClean="0">
              <a:ln w="11430"/>
              <a:solidFill>
                <a:schemeClr val="bg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algn="ctr"/>
            <a:r>
              <a:rPr lang="ru-RU" sz="4800" b="1" dirty="0" smtClean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организации </a:t>
            </a:r>
            <a:r>
              <a:rPr lang="ru-RU" sz="4800" b="1" dirty="0" smtClean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приема </a:t>
            </a:r>
          </a:p>
          <a:p>
            <a:pPr algn="ctr"/>
            <a:r>
              <a:rPr lang="ru-RU" sz="4800" b="1" dirty="0" smtClean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sz="4800" b="1" dirty="0" smtClean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классы в 2017 году </a:t>
            </a:r>
          </a:p>
          <a:p>
            <a:pPr algn="ctr"/>
            <a:endParaRPr lang="ru-RU" sz="3000" b="1" dirty="0">
              <a:ln w="11430"/>
              <a:solidFill>
                <a:schemeClr val="bg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algn="ctr"/>
            <a:endParaRPr lang="ru-RU" sz="3000" b="1" dirty="0" smtClean="0">
              <a:ln w="11430"/>
              <a:solidFill>
                <a:schemeClr val="bg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n w="11430"/>
                <a:solidFill>
                  <a:schemeClr val="bg2">
                    <a:lumMod val="60000"/>
                    <a:lumOff val="40000"/>
                  </a:schemeClr>
                </a:solidFill>
                <a:cs typeface="Times New Roman" pitchFamily="18" charset="0"/>
              </a:rPr>
              <a:t> </a:t>
            </a:r>
            <a:endParaRPr lang="ru-RU" sz="2000" b="1" dirty="0">
              <a:ln w="11430"/>
              <a:solidFill>
                <a:schemeClr val="bg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92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19200" y="153591"/>
            <a:ext cx="7391399" cy="562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5487" tIns="52744" rIns="105487" bIns="52744" anchor="t"/>
          <a:lstStyle/>
          <a:p>
            <a:pPr algn="ctr"/>
            <a:r>
              <a:rPr lang="ru-RU" sz="3000" b="1" dirty="0" smtClean="0">
                <a:solidFill>
                  <a:srgbClr val="000066"/>
                </a:solidFill>
              </a:rPr>
              <a:t>Отказ в зачислении в 1 класс</a:t>
            </a:r>
            <a:endParaRPr lang="ru-RU" sz="3000" b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930542" y="883398"/>
            <a:ext cx="1647490" cy="464234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основание</a:t>
            </a:r>
            <a:r>
              <a:rPr kumimoji="0" lang="ru-RU" sz="16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 bwMode="auto">
          <a:xfrm rot="16200000">
            <a:off x="2762028" y="798142"/>
            <a:ext cx="683820" cy="634746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581400" y="883639"/>
            <a:ext cx="404944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000000"/>
                </a:solidFill>
              </a:rPr>
              <a:t>Отсутствие свободных мест в ОУ</a:t>
            </a:r>
            <a:endParaRPr lang="ru-RU" sz="2000" b="1" dirty="0">
              <a:solidFill>
                <a:srgbClr val="00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92765" y="1576299"/>
            <a:ext cx="8748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 smtClean="0">
                <a:solidFill>
                  <a:srgbClr val="000000"/>
                </a:solidFill>
              </a:rPr>
              <a:t>п</a:t>
            </a:r>
            <a:r>
              <a:rPr lang="ru-RU" sz="1600" b="1" dirty="0" smtClean="0">
                <a:solidFill>
                  <a:srgbClr val="000000"/>
                </a:solidFill>
              </a:rPr>
              <a:t>. </a:t>
            </a:r>
            <a:r>
              <a:rPr lang="ru-RU" sz="1600" b="1" dirty="0">
                <a:solidFill>
                  <a:srgbClr val="000000"/>
                </a:solidFill>
              </a:rPr>
              <a:t>5 </a:t>
            </a:r>
            <a:r>
              <a:rPr lang="ru-RU" sz="1600" b="1" dirty="0" smtClean="0">
                <a:solidFill>
                  <a:srgbClr val="000000"/>
                </a:solidFill>
              </a:rPr>
              <a:t>Порядка </a:t>
            </a:r>
            <a:r>
              <a:rPr lang="ru-RU" sz="1600" b="1" dirty="0">
                <a:solidFill>
                  <a:srgbClr val="000000"/>
                </a:solidFill>
              </a:rPr>
              <a:t>приема граждан на обучение по образовательным программам начального общего,  </a:t>
            </a:r>
            <a:r>
              <a:rPr lang="ru-RU" sz="1600" b="1" dirty="0" smtClean="0">
                <a:solidFill>
                  <a:srgbClr val="000000"/>
                </a:solidFill>
              </a:rPr>
              <a:t>основного </a:t>
            </a:r>
            <a:r>
              <a:rPr lang="ru-RU" sz="1600" b="1" dirty="0">
                <a:solidFill>
                  <a:srgbClr val="000000"/>
                </a:solidFill>
              </a:rPr>
              <a:t>общего и среднего общего </a:t>
            </a:r>
            <a:r>
              <a:rPr lang="ru-RU" sz="1600" b="1" dirty="0" smtClean="0">
                <a:solidFill>
                  <a:srgbClr val="000000"/>
                </a:solidFill>
              </a:rPr>
              <a:t>образования (приказ </a:t>
            </a:r>
            <a:r>
              <a:rPr lang="ru-RU" sz="1600" b="1" dirty="0" err="1" smtClean="0">
                <a:solidFill>
                  <a:srgbClr val="000000"/>
                </a:solidFill>
              </a:rPr>
              <a:t>МОиН</a:t>
            </a:r>
            <a:r>
              <a:rPr lang="ru-RU" sz="1600" b="1" dirty="0" smtClean="0">
                <a:solidFill>
                  <a:srgbClr val="000000"/>
                </a:solidFill>
              </a:rPr>
              <a:t> РФ от 22.01.2014 № 32)</a:t>
            </a:r>
            <a:endParaRPr lang="ru-RU" sz="1600" b="1" dirty="0">
              <a:solidFill>
                <a:srgbClr val="000000"/>
              </a:solidFill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 bwMode="auto">
          <a:xfrm>
            <a:off x="2262980" y="2293700"/>
            <a:ext cx="5029200" cy="675795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</a:rPr>
              <a:t>Категорически запрещается 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отказывать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</a:rPr>
              <a:t>в приеме заявления !!!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Стрелка вниз 31"/>
          <p:cNvSpPr/>
          <p:nvPr/>
        </p:nvSpPr>
        <p:spPr bwMode="auto">
          <a:xfrm>
            <a:off x="4447702" y="3020496"/>
            <a:ext cx="683820" cy="458549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27258" y="3438530"/>
            <a:ext cx="63466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dirty="0" smtClean="0">
                <a:solidFill>
                  <a:srgbClr val="000000"/>
                </a:solidFill>
              </a:rPr>
              <a:t>(регистрация     рассмотрение     решение     ответ заявителю)</a:t>
            </a:r>
            <a:endParaRPr lang="ru-RU" sz="1800" dirty="0">
              <a:solidFill>
                <a:srgbClr val="000000"/>
              </a:solidFill>
            </a:endParaRPr>
          </a:p>
        </p:txBody>
      </p:sp>
      <p:cxnSp>
        <p:nvCxnSpPr>
          <p:cNvPr id="8" name="Прямая со стрелкой 7"/>
          <p:cNvCxnSpPr/>
          <p:nvPr/>
        </p:nvCxnSpPr>
        <p:spPr bwMode="auto">
          <a:xfrm>
            <a:off x="3123472" y="3627940"/>
            <a:ext cx="148255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0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4" name="Прямая со стрелкой 33"/>
          <p:cNvCxnSpPr/>
          <p:nvPr/>
        </p:nvCxnSpPr>
        <p:spPr bwMode="auto">
          <a:xfrm>
            <a:off x="4777580" y="3664035"/>
            <a:ext cx="148255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0000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5" name="Прямая со стрелкой 34"/>
          <p:cNvCxnSpPr/>
          <p:nvPr/>
        </p:nvCxnSpPr>
        <p:spPr bwMode="auto">
          <a:xfrm>
            <a:off x="5943600" y="3664035"/>
            <a:ext cx="148255" cy="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rgbClr val="0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36" name="Скругленный прямоугольник 35"/>
          <p:cNvSpPr/>
          <p:nvPr/>
        </p:nvSpPr>
        <p:spPr bwMode="auto">
          <a:xfrm>
            <a:off x="208673" y="4133780"/>
            <a:ext cx="3464835" cy="2102281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</a:rPr>
              <a:t>В случае отсутствия мест в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</a:rPr>
              <a:t>ОУ</a:t>
            </a:r>
          </a:p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</a:rPr>
              <a:t> родители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</a:rPr>
              <a:t>(законные представители) 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</a:rPr>
              <a:t>ребенка, зарегистрированного на </a:t>
            </a:r>
          </a:p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</a:rPr>
              <a:t>территории,  закрепленной за </a:t>
            </a:r>
          </a:p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</a:rPr>
              <a:t>данным ОУ для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</a:rPr>
              <a:t>решения вопроса </a:t>
            </a:r>
            <a:endParaRPr lang="ru-RU" sz="16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</a:rPr>
              <a:t>о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</a:rPr>
              <a:t>его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</a:rPr>
              <a:t>устройстве в другое ОУ </a:t>
            </a:r>
          </a:p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</a:rPr>
              <a:t>обращаются в</a:t>
            </a:r>
          </a:p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</a:rPr>
              <a:t>управление</a:t>
            </a:r>
          </a:p>
          <a:p>
            <a:pPr algn="ctr">
              <a:lnSpc>
                <a:spcPct val="9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</a:rPr>
              <a:t>образования</a:t>
            </a:r>
            <a:endParaRPr lang="ru-RU" sz="16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43" name="Стрелка вниз 42"/>
          <p:cNvSpPr/>
          <p:nvPr/>
        </p:nvSpPr>
        <p:spPr bwMode="auto">
          <a:xfrm rot="16200000">
            <a:off x="3788419" y="4764778"/>
            <a:ext cx="683820" cy="634746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567255" y="4688487"/>
            <a:ext cx="43744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0000"/>
                </a:solidFill>
              </a:rPr>
              <a:t> Управление образования выдает направление на зачисление ребенка  в ООУ</a:t>
            </a:r>
          </a:p>
        </p:txBody>
      </p:sp>
    </p:spTree>
    <p:extLst>
      <p:ext uri="{BB962C8B-B14F-4D97-AF65-F5344CB8AC3E}">
        <p14:creationId xmlns:p14="http://schemas.microsoft.com/office/powerpoint/2010/main" val="17670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19200" y="153591"/>
            <a:ext cx="7391399" cy="562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5487" tIns="52744" rIns="105487" bIns="52744" anchor="t"/>
          <a:lstStyle/>
          <a:p>
            <a:pPr algn="ctr"/>
            <a:endParaRPr lang="ru-RU" sz="3000" b="1" dirty="0">
              <a:solidFill>
                <a:srgbClr val="000066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990600"/>
            <a:ext cx="8186057" cy="4572000"/>
          </a:xfrm>
        </p:spPr>
        <p:txBody>
          <a:bodyPr/>
          <a:lstStyle/>
          <a:p>
            <a:r>
              <a:rPr lang="ru-RU" sz="400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Алгоритм действий</a:t>
            </a:r>
            <a:br>
              <a:rPr lang="ru-RU" sz="400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</a:br>
            <a:r>
              <a:rPr lang="ru-RU" sz="400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  <a:t>при обращении родителей (законных представителей) о приме детей, проживающих на территории не закрепленной за образовательным учреждением</a:t>
            </a:r>
            <a:br>
              <a:rPr lang="ru-RU" sz="4000" dirty="0">
                <a:solidFill>
                  <a:schemeClr val="bg2">
                    <a:lumMod val="60000"/>
                    <a:lumOff val="40000"/>
                  </a:schemeClr>
                </a:solidFill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75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04900" y="637242"/>
            <a:ext cx="7391399" cy="11915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5487" tIns="52744" rIns="105487" bIns="52744" anchor="t"/>
          <a:lstStyle/>
          <a:p>
            <a:pPr algn="ctr"/>
            <a:endParaRPr lang="ru-RU" sz="3000" b="1" dirty="0">
              <a:solidFill>
                <a:srgbClr val="000066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85301"/>
            <a:ext cx="7924800" cy="1066800"/>
          </a:xfrm>
        </p:spPr>
        <p:txBody>
          <a:bodyPr/>
          <a:lstStyle/>
          <a:p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66006" y="1266952"/>
            <a:ext cx="8534399" cy="4497808"/>
          </a:xfrm>
        </p:spPr>
        <p:txBody>
          <a:bodyPr/>
          <a:lstStyle/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76400" y="422170"/>
            <a:ext cx="6096000" cy="530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b="1" u="sng" dirty="0">
                <a:solidFill>
                  <a:schemeClr val="bg2">
                    <a:lumMod val="60000"/>
                    <a:lumOff val="4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период с 1 февраля по 30 июня</a:t>
            </a:r>
            <a:endParaRPr lang="ru-RU" sz="2000" dirty="0">
              <a:solidFill>
                <a:schemeClr val="bg2">
                  <a:lumMod val="60000"/>
                  <a:lumOff val="4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37456" y="1750634"/>
            <a:ext cx="8191500" cy="4537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проверить документ, подтверждающий, что человек является з</a:t>
            </a:r>
            <a:r>
              <a:rPr lang="ru-RU" sz="18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аконным представителем </a:t>
            </a:r>
            <a:r>
              <a:rPr lang="ru-RU" sz="1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ребенка;</a:t>
            </a:r>
            <a:endParaRPr lang="ru-RU" sz="18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ознакомиться с сутью обращения, разъяснить, что прием детей, не проживающих на закрепленной за школой территории, начнется с 1 июля. При необходимости представить локальные акты, определяющие порядок приема;</a:t>
            </a:r>
            <a:endParaRPr lang="ru-RU" sz="18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если родители настроены обучаться только в Вашем ООУ принять от них предварительное заявление о приеме (без приложения документов), зарегистрировать его и выдать мотивированный отказ о зачислении ребенка в школу до 1 </a:t>
            </a:r>
            <a:r>
              <a:rPr lang="ru-RU" sz="18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июля.</a:t>
            </a:r>
            <a:endParaRPr lang="ru-RU" sz="18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Заявления хранить в отдельной папке с целью получения предварительной информации о желающих обучаться в вашем ООУ, данная информация будет использоваться на совещании по комплектованию 1 классов </a:t>
            </a:r>
            <a:r>
              <a:rPr lang="ru-RU" sz="18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 конце июня. </a:t>
            </a:r>
            <a:endParaRPr lang="ru-RU" sz="1800" b="1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27710" algn="just">
              <a:lnSpc>
                <a:spcPct val="107000"/>
              </a:lnSpc>
              <a:spcAft>
                <a:spcPts val="800"/>
              </a:spcAft>
            </a:pPr>
            <a:r>
              <a:rPr lang="ru-RU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8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507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04900" y="637242"/>
            <a:ext cx="7391399" cy="119155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5487" tIns="52744" rIns="105487" bIns="52744" anchor="t"/>
          <a:lstStyle/>
          <a:p>
            <a:pPr algn="ctr"/>
            <a:endParaRPr lang="ru-RU" sz="3000" b="1" dirty="0">
              <a:solidFill>
                <a:srgbClr val="000066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85301"/>
            <a:ext cx="7924800" cy="1066800"/>
          </a:xfrm>
        </p:spPr>
        <p:txBody>
          <a:bodyPr/>
          <a:lstStyle/>
          <a:p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66006" y="1266952"/>
            <a:ext cx="8534399" cy="4497808"/>
          </a:xfrm>
        </p:spPr>
        <p:txBody>
          <a:bodyPr/>
          <a:lstStyle/>
          <a:p>
            <a:pPr marL="0" indent="0">
              <a:buNone/>
            </a:pP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76400" y="422170"/>
            <a:ext cx="6096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>
                <a:solidFill>
                  <a:schemeClr val="bg2">
                    <a:lumMod val="60000"/>
                    <a:lumOff val="40000"/>
                  </a:schemeClr>
                </a:solidFill>
              </a:rPr>
              <a:t>В период с 1 июля по 5 сентября</a:t>
            </a:r>
            <a:endParaRPr lang="ru-RU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395964" y="1655887"/>
            <a:ext cx="3935188" cy="3487611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800" b="1" i="1" dirty="0">
                <a:solidFill>
                  <a:srgbClr val="C00000"/>
                </a:solidFill>
              </a:rPr>
              <a:t>В случае наличия свободных </a:t>
            </a:r>
            <a:r>
              <a:rPr lang="ru-RU" sz="1800" b="1" i="1" dirty="0" smtClean="0">
                <a:solidFill>
                  <a:srgbClr val="C00000"/>
                </a:solidFill>
              </a:rPr>
              <a:t>мест</a:t>
            </a:r>
          </a:p>
          <a:p>
            <a:endParaRPr lang="ru-RU" sz="1800" dirty="0">
              <a:solidFill>
                <a:srgbClr val="C00000"/>
              </a:solidFill>
            </a:endParaRPr>
          </a:p>
          <a:p>
            <a:pPr lvl="0"/>
            <a:r>
              <a:rPr lang="ru-RU" sz="1800" b="1" dirty="0" smtClean="0">
                <a:solidFill>
                  <a:srgbClr val="000000"/>
                </a:solidFill>
              </a:rPr>
              <a:t>1.Принять </a:t>
            </a:r>
            <a:r>
              <a:rPr lang="ru-RU" sz="1800" b="1" dirty="0">
                <a:solidFill>
                  <a:srgbClr val="000000"/>
                </a:solidFill>
              </a:rPr>
              <a:t>заявления родителей и </a:t>
            </a:r>
            <a:r>
              <a:rPr lang="ru-RU" sz="1800" b="1" dirty="0" smtClean="0">
                <a:solidFill>
                  <a:srgbClr val="000000"/>
                </a:solidFill>
              </a:rPr>
              <a:t>все</a:t>
            </a:r>
          </a:p>
          <a:p>
            <a:pPr lvl="0"/>
            <a:r>
              <a:rPr lang="ru-RU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dirty="0">
                <a:solidFill>
                  <a:srgbClr val="000000"/>
                </a:solidFill>
              </a:rPr>
              <a:t>необходимые документы, </a:t>
            </a:r>
            <a:endParaRPr lang="ru-RU" sz="1800" b="1" dirty="0" smtClean="0">
              <a:solidFill>
                <a:srgbClr val="000000"/>
              </a:solidFill>
            </a:endParaRPr>
          </a:p>
          <a:p>
            <a:pPr lvl="0"/>
            <a:r>
              <a:rPr lang="ru-RU" sz="1800" b="1" dirty="0" smtClean="0">
                <a:solidFill>
                  <a:srgbClr val="000000"/>
                </a:solidFill>
              </a:rPr>
              <a:t>при </a:t>
            </a:r>
            <a:r>
              <a:rPr lang="ru-RU" sz="1800" b="1" dirty="0">
                <a:solidFill>
                  <a:srgbClr val="000000"/>
                </a:solidFill>
              </a:rPr>
              <a:t>необходимости самим сделать </a:t>
            </a:r>
            <a:endParaRPr lang="ru-RU" sz="1800" b="1" dirty="0" smtClean="0">
              <a:solidFill>
                <a:srgbClr val="000000"/>
              </a:solidFill>
            </a:endParaRPr>
          </a:p>
          <a:p>
            <a:pPr lvl="0"/>
            <a:r>
              <a:rPr lang="ru-RU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dirty="0">
                <a:solidFill>
                  <a:srgbClr val="000000"/>
                </a:solidFill>
              </a:rPr>
              <a:t>ксерокопии.</a:t>
            </a:r>
          </a:p>
          <a:p>
            <a:r>
              <a:rPr lang="ru-RU" sz="1800" b="1" dirty="0" smtClean="0">
                <a:solidFill>
                  <a:srgbClr val="000000"/>
                </a:solidFill>
              </a:rPr>
              <a:t>2.Зачислить </a:t>
            </a:r>
            <a:r>
              <a:rPr lang="ru-RU" sz="1800" b="1" dirty="0">
                <a:solidFill>
                  <a:srgbClr val="000000"/>
                </a:solidFill>
              </a:rPr>
              <a:t>ребенка </a:t>
            </a:r>
            <a:r>
              <a:rPr lang="ru-RU" sz="1800" b="1" dirty="0" smtClean="0">
                <a:solidFill>
                  <a:srgbClr val="000000"/>
                </a:solidFill>
              </a:rPr>
              <a:t>ООУ</a:t>
            </a:r>
          </a:p>
          <a:p>
            <a:r>
              <a:rPr lang="ru-RU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dirty="0">
                <a:solidFill>
                  <a:srgbClr val="000000"/>
                </a:solidFill>
              </a:rPr>
              <a:t>в течение 7 рабочих дней </a:t>
            </a:r>
            <a:r>
              <a:rPr lang="ru-RU" sz="1800" b="1" dirty="0" smtClean="0">
                <a:solidFill>
                  <a:srgbClr val="000000"/>
                </a:solidFill>
              </a:rPr>
              <a:t>после</a:t>
            </a:r>
          </a:p>
          <a:p>
            <a:r>
              <a:rPr lang="ru-RU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dirty="0">
                <a:solidFill>
                  <a:srgbClr val="000000"/>
                </a:solidFill>
              </a:rPr>
              <a:t>приема заявления.</a:t>
            </a: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4800599" y="1655887"/>
            <a:ext cx="3771899" cy="3487611"/>
          </a:xfrm>
          <a:prstGeom prst="rect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800" b="1" i="1" dirty="0">
                <a:solidFill>
                  <a:srgbClr val="C00000"/>
                </a:solidFill>
              </a:rPr>
              <a:t>В случае </a:t>
            </a:r>
            <a:r>
              <a:rPr lang="ru-RU" sz="1800" b="1" i="1" dirty="0" smtClean="0">
                <a:solidFill>
                  <a:srgbClr val="C00000"/>
                </a:solidFill>
              </a:rPr>
              <a:t>отсутствия</a:t>
            </a:r>
          </a:p>
          <a:p>
            <a:pPr algn="ctr"/>
            <a:r>
              <a:rPr lang="ru-RU" sz="1800" b="1" i="1" dirty="0" smtClean="0">
                <a:solidFill>
                  <a:srgbClr val="C00000"/>
                </a:solidFill>
              </a:rPr>
              <a:t> </a:t>
            </a:r>
            <a:r>
              <a:rPr lang="ru-RU" sz="1800" b="1" i="1" dirty="0">
                <a:solidFill>
                  <a:srgbClr val="C00000"/>
                </a:solidFill>
              </a:rPr>
              <a:t>свободных </a:t>
            </a:r>
            <a:r>
              <a:rPr lang="ru-RU" sz="1800" b="1" i="1" dirty="0" smtClean="0">
                <a:solidFill>
                  <a:srgbClr val="C00000"/>
                </a:solidFill>
              </a:rPr>
              <a:t>мест</a:t>
            </a:r>
          </a:p>
          <a:p>
            <a:endParaRPr lang="ru-RU" sz="1800" dirty="0">
              <a:solidFill>
                <a:srgbClr val="C00000"/>
              </a:solidFill>
            </a:endParaRPr>
          </a:p>
          <a:p>
            <a:r>
              <a:rPr lang="ru-RU" sz="1800" b="1" dirty="0">
                <a:solidFill>
                  <a:srgbClr val="000000"/>
                </a:solidFill>
              </a:rPr>
              <a:t>1.Принять заявление от родителей </a:t>
            </a:r>
            <a:endParaRPr lang="ru-RU" sz="1800" b="1" dirty="0" smtClean="0">
              <a:solidFill>
                <a:srgbClr val="000000"/>
              </a:solidFill>
            </a:endParaRPr>
          </a:p>
          <a:p>
            <a:r>
              <a:rPr lang="ru-RU" sz="1800" b="1" dirty="0" smtClean="0">
                <a:solidFill>
                  <a:srgbClr val="000000"/>
                </a:solidFill>
              </a:rPr>
              <a:t>(</a:t>
            </a:r>
            <a:r>
              <a:rPr lang="ru-RU" sz="1800" b="1" dirty="0">
                <a:solidFill>
                  <a:srgbClr val="000000"/>
                </a:solidFill>
              </a:rPr>
              <a:t>без приложения остальных документов)</a:t>
            </a:r>
          </a:p>
          <a:p>
            <a:r>
              <a:rPr lang="ru-RU" sz="1800" b="1" dirty="0">
                <a:solidFill>
                  <a:srgbClr val="000000"/>
                </a:solidFill>
              </a:rPr>
              <a:t>2. Выдать мотивированный </a:t>
            </a:r>
            <a:r>
              <a:rPr lang="ru-RU" sz="1800" b="1" dirty="0" smtClean="0">
                <a:solidFill>
                  <a:srgbClr val="000000"/>
                </a:solidFill>
              </a:rPr>
              <a:t>отказ</a:t>
            </a:r>
          </a:p>
          <a:p>
            <a:r>
              <a:rPr lang="ru-RU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dirty="0">
                <a:solidFill>
                  <a:srgbClr val="000000"/>
                </a:solidFill>
              </a:rPr>
              <a:t>в зачислении по причине </a:t>
            </a:r>
            <a:r>
              <a:rPr lang="ru-RU" sz="1800" b="1" dirty="0" smtClean="0">
                <a:solidFill>
                  <a:srgbClr val="000000"/>
                </a:solidFill>
              </a:rPr>
              <a:t>отсутствия</a:t>
            </a:r>
          </a:p>
          <a:p>
            <a:r>
              <a:rPr lang="ru-RU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dirty="0">
                <a:solidFill>
                  <a:srgbClr val="000000"/>
                </a:solidFill>
              </a:rPr>
              <a:t>свободных мест.</a:t>
            </a:r>
          </a:p>
          <a:p>
            <a:r>
              <a:rPr lang="ru-RU" sz="1800" b="1" dirty="0">
                <a:solidFill>
                  <a:srgbClr val="000000"/>
                </a:solidFill>
              </a:rPr>
              <a:t> 3. Направить </a:t>
            </a:r>
            <a:r>
              <a:rPr lang="ru-RU" sz="1800" b="1" dirty="0" smtClean="0">
                <a:solidFill>
                  <a:srgbClr val="000000"/>
                </a:solidFill>
              </a:rPr>
              <a:t>родителя</a:t>
            </a:r>
          </a:p>
          <a:p>
            <a:r>
              <a:rPr lang="ru-RU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dirty="0">
                <a:solidFill>
                  <a:srgbClr val="000000"/>
                </a:solidFill>
              </a:rPr>
              <a:t>в управление </a:t>
            </a:r>
            <a:r>
              <a:rPr lang="ru-RU" sz="1800" b="1" dirty="0" smtClean="0">
                <a:solidFill>
                  <a:srgbClr val="000000"/>
                </a:solidFill>
              </a:rPr>
              <a:t>образования</a:t>
            </a:r>
          </a:p>
          <a:p>
            <a:r>
              <a:rPr lang="ru-RU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dirty="0">
                <a:solidFill>
                  <a:srgbClr val="000000"/>
                </a:solidFill>
              </a:rPr>
              <a:t>для получение </a:t>
            </a:r>
            <a:r>
              <a:rPr lang="ru-RU" sz="1800" b="1" dirty="0" smtClean="0">
                <a:solidFill>
                  <a:srgbClr val="000000"/>
                </a:solidFill>
              </a:rPr>
              <a:t>направления</a:t>
            </a:r>
          </a:p>
          <a:p>
            <a:r>
              <a:rPr lang="ru-RU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dirty="0">
                <a:solidFill>
                  <a:srgbClr val="000000"/>
                </a:solidFill>
              </a:rPr>
              <a:t>для </a:t>
            </a:r>
            <a:r>
              <a:rPr lang="ru-RU" sz="1800" b="1" dirty="0" smtClean="0">
                <a:solidFill>
                  <a:srgbClr val="000000"/>
                </a:solidFill>
              </a:rPr>
              <a:t>зачисления в  </a:t>
            </a:r>
            <a:r>
              <a:rPr lang="ru-RU" sz="1800" b="1" dirty="0">
                <a:solidFill>
                  <a:srgbClr val="000000"/>
                </a:solidFill>
              </a:rPr>
              <a:t>ООУ.</a:t>
            </a:r>
          </a:p>
        </p:txBody>
      </p:sp>
    </p:spTree>
    <p:extLst>
      <p:ext uri="{BB962C8B-B14F-4D97-AF65-F5344CB8AC3E}">
        <p14:creationId xmlns:p14="http://schemas.microsoft.com/office/powerpoint/2010/main" val="33913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990598" y="486762"/>
            <a:ext cx="7696201" cy="562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5487" tIns="52744" rIns="105487" bIns="52744" anchor="ctr"/>
          <a:lstStyle/>
          <a:p>
            <a:pPr algn="ctr"/>
            <a:endParaRPr lang="ru-RU" sz="2500" b="1" dirty="0" smtClean="0">
              <a:solidFill>
                <a:srgbClr val="000066"/>
              </a:solidFill>
            </a:endParaRPr>
          </a:p>
          <a:p>
            <a:pPr algn="ctr"/>
            <a:r>
              <a:rPr lang="ru-RU" sz="2500" b="1" dirty="0" smtClean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Документы, обязательные для размещения на официальном сайте ОУ и информационных стендах ОУ </a:t>
            </a:r>
          </a:p>
          <a:p>
            <a:pPr algn="ctr"/>
            <a:endParaRPr lang="ru-RU" sz="3000" b="1" dirty="0">
              <a:solidFill>
                <a:srgbClr val="00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6612" y="1600200"/>
            <a:ext cx="8534399" cy="4565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sz="1900" b="1" dirty="0" smtClean="0">
                <a:solidFill>
                  <a:srgbClr val="000000"/>
                </a:solidFill>
              </a:rPr>
              <a:t>Специальная рубрика на сайте, посвященная организации приема в 1 класс на 2017-2018 уч.г.:</a:t>
            </a:r>
          </a:p>
          <a:p>
            <a:pPr marL="285750" indent="-2857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900" b="1" dirty="0" smtClean="0">
                <a:solidFill>
                  <a:srgbClr val="000000"/>
                </a:solidFill>
              </a:rPr>
              <a:t>Лицензия</a:t>
            </a:r>
          </a:p>
          <a:p>
            <a:pPr marL="285750" indent="-2857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900" b="1" dirty="0" smtClean="0">
                <a:solidFill>
                  <a:srgbClr val="000000"/>
                </a:solidFill>
              </a:rPr>
              <a:t>Свидетельство о государственной аккредитации</a:t>
            </a:r>
          </a:p>
          <a:p>
            <a:pPr marL="285750" indent="-2857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900" b="1" dirty="0" smtClean="0">
                <a:solidFill>
                  <a:srgbClr val="000000"/>
                </a:solidFill>
              </a:rPr>
              <a:t>Устав с изменениями и дополнениями</a:t>
            </a:r>
          </a:p>
          <a:p>
            <a:pPr marL="285750" indent="-2857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900" b="1" dirty="0" smtClean="0">
                <a:solidFill>
                  <a:srgbClr val="000000"/>
                </a:solidFill>
              </a:rPr>
              <a:t>Правила приема в ОУ, образовательные программы </a:t>
            </a:r>
            <a:r>
              <a:rPr lang="ru-RU" sz="1900" b="1" dirty="0">
                <a:solidFill>
                  <a:srgbClr val="000000"/>
                </a:solidFill>
              </a:rPr>
              <a:t>и другими </a:t>
            </a:r>
            <a:r>
              <a:rPr lang="ru-RU" sz="1900" b="1" dirty="0" smtClean="0">
                <a:solidFill>
                  <a:srgbClr val="000000"/>
                </a:solidFill>
              </a:rPr>
              <a:t>документы, регламентирующие организацию </a:t>
            </a:r>
            <a:r>
              <a:rPr lang="ru-RU" sz="1900" b="1" dirty="0">
                <a:solidFill>
                  <a:srgbClr val="000000"/>
                </a:solidFill>
              </a:rPr>
              <a:t>и осуществление образовательной деятельности, </a:t>
            </a:r>
            <a:r>
              <a:rPr lang="ru-RU" sz="1900" b="1" dirty="0" smtClean="0">
                <a:solidFill>
                  <a:srgbClr val="000000"/>
                </a:solidFill>
              </a:rPr>
              <a:t>права </a:t>
            </a:r>
            <a:r>
              <a:rPr lang="ru-RU" sz="1900" b="1" dirty="0">
                <a:solidFill>
                  <a:srgbClr val="000000"/>
                </a:solidFill>
              </a:rPr>
              <a:t>и обязанности </a:t>
            </a:r>
            <a:r>
              <a:rPr lang="ru-RU" sz="1900" b="1" dirty="0" smtClean="0">
                <a:solidFill>
                  <a:srgbClr val="000000"/>
                </a:solidFill>
              </a:rPr>
              <a:t>обучающихся</a:t>
            </a:r>
          </a:p>
          <a:p>
            <a:pPr marL="285750" indent="-2857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900" b="1" dirty="0" smtClean="0">
                <a:solidFill>
                  <a:srgbClr val="000000"/>
                </a:solidFill>
              </a:rPr>
              <a:t>Информация о минимальном количестве мест для приема</a:t>
            </a:r>
            <a:endParaRPr lang="en-US" sz="1900" b="1" dirty="0" smtClean="0">
              <a:solidFill>
                <a:srgbClr val="000000"/>
              </a:solidFill>
            </a:endParaRPr>
          </a:p>
          <a:p>
            <a:pPr marL="285750" indent="-2857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900" b="1" dirty="0" smtClean="0">
                <a:solidFill>
                  <a:srgbClr val="000000"/>
                </a:solidFill>
              </a:rPr>
              <a:t>Информация о территориях,  за которыми закреплено ОУ</a:t>
            </a:r>
          </a:p>
          <a:p>
            <a:pPr marL="285750" indent="-2857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900" b="1" dirty="0" smtClean="0">
                <a:solidFill>
                  <a:srgbClr val="000000"/>
                </a:solidFill>
              </a:rPr>
              <a:t>Основные особенности обучения в ОУ(специфика)</a:t>
            </a:r>
          </a:p>
          <a:p>
            <a:pPr marL="285750" indent="-2857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900" b="1" dirty="0" smtClean="0">
                <a:solidFill>
                  <a:srgbClr val="000000"/>
                </a:solidFill>
              </a:rPr>
              <a:t>Бланк заявления</a:t>
            </a:r>
          </a:p>
          <a:p>
            <a:pPr marL="285750" indent="-2857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900" b="1" dirty="0" smtClean="0">
                <a:solidFill>
                  <a:srgbClr val="000000"/>
                </a:solidFill>
              </a:rPr>
              <a:t>Перечень необходимых документов к заявлению</a:t>
            </a:r>
          </a:p>
          <a:p>
            <a:pPr marL="285750" indent="-2857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900" b="1" dirty="0" smtClean="0">
                <a:solidFill>
                  <a:srgbClr val="000000"/>
                </a:solidFill>
              </a:rPr>
              <a:t>Адрес в сети Интернет для приема заявлений  в электронном виде</a:t>
            </a:r>
          </a:p>
          <a:p>
            <a:pPr marL="285750" indent="-28575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ru-RU" sz="1900" b="1" dirty="0" smtClean="0">
                <a:solidFill>
                  <a:srgbClr val="000000"/>
                </a:solidFill>
              </a:rPr>
              <a:t>Контактные данные ответственных должностных лиц за прием документов,  дни и часы приема для консультаций</a:t>
            </a:r>
          </a:p>
          <a:p>
            <a:pPr algn="just">
              <a:lnSpc>
                <a:spcPct val="90000"/>
              </a:lnSpc>
            </a:pPr>
            <a:endParaRPr lang="ru-RU" sz="1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692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24000" y="153591"/>
            <a:ext cx="7391399" cy="562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5487" tIns="52744" rIns="105487" bIns="52744" anchor="t"/>
          <a:lstStyle/>
          <a:p>
            <a:pPr algn="ctr"/>
            <a:endParaRPr lang="ru-RU" sz="3000" b="1" dirty="0">
              <a:solidFill>
                <a:srgbClr val="000066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599" y="381000"/>
            <a:ext cx="7924800" cy="1447800"/>
          </a:xfrm>
        </p:spPr>
        <p:txBody>
          <a:bodyPr/>
          <a:lstStyle/>
          <a:p>
            <a:r>
              <a:rPr lang="ru-RU" sz="3200" dirty="0">
                <a:solidFill>
                  <a:srgbClr val="000066"/>
                </a:solidFill>
              </a:rPr>
              <a:t>Нормативные основания организации приема </a:t>
            </a:r>
            <a:r>
              <a:rPr lang="ru-RU" sz="3200" dirty="0" smtClean="0">
                <a:solidFill>
                  <a:srgbClr val="000066"/>
                </a:solidFill>
              </a:rPr>
              <a:t>в </a:t>
            </a:r>
            <a:r>
              <a:rPr lang="ru-RU" sz="3200" dirty="0">
                <a:solidFill>
                  <a:srgbClr val="000066"/>
                </a:solidFill>
              </a:rPr>
              <a:t>1 класс</a:t>
            </a:r>
            <a:br>
              <a:rPr lang="ru-RU" sz="3200" dirty="0">
                <a:solidFill>
                  <a:srgbClr val="000066"/>
                </a:solidFill>
              </a:rPr>
            </a:b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85800" y="2133600"/>
            <a:ext cx="7924800" cy="388620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  <a:effectLst/>
              </a:rPr>
              <a:t>в</a:t>
            </a:r>
            <a:r>
              <a:rPr lang="ru-RU" sz="2800" dirty="0">
                <a:solidFill>
                  <a:srgbClr val="C00000"/>
                </a:solidFill>
                <a:effectLst/>
              </a:rPr>
              <a:t> Конституции РФ</a:t>
            </a:r>
            <a:r>
              <a:rPr lang="ru-RU" sz="2800" dirty="0">
                <a:solidFill>
                  <a:schemeClr val="bg1"/>
                </a:solidFill>
                <a:effectLst/>
              </a:rPr>
              <a:t> (глава 2, статья 43) — гарантируются общедоступность и бесплатность дошкольного, основного общего и среднего </a:t>
            </a:r>
            <a:r>
              <a:rPr lang="ru-RU" sz="2800" dirty="0" smtClean="0">
                <a:solidFill>
                  <a:schemeClr val="bg1"/>
                </a:solidFill>
                <a:effectLst/>
              </a:rPr>
              <a:t>образования </a:t>
            </a:r>
            <a:r>
              <a:rPr lang="ru-RU" sz="2800" dirty="0">
                <a:solidFill>
                  <a:schemeClr val="bg1"/>
                </a:solidFill>
                <a:effectLst/>
              </a:rPr>
              <a:t>в государственных или муниципальных образовательных </a:t>
            </a:r>
            <a:r>
              <a:rPr lang="ru-RU" sz="2800" dirty="0" smtClean="0">
                <a:solidFill>
                  <a:schemeClr val="bg1"/>
                </a:solidFill>
                <a:effectLst/>
              </a:rPr>
              <a:t>учреждениях.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64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24000" y="153591"/>
            <a:ext cx="7391399" cy="562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5487" tIns="52744" rIns="105487" bIns="52744" anchor="t"/>
          <a:lstStyle/>
          <a:p>
            <a:pPr algn="ctr"/>
            <a:endParaRPr lang="ru-RU" sz="3000" b="1" dirty="0">
              <a:solidFill>
                <a:srgbClr val="000066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599" y="381000"/>
            <a:ext cx="7924800" cy="1447800"/>
          </a:xfrm>
        </p:spPr>
        <p:txBody>
          <a:bodyPr/>
          <a:lstStyle/>
          <a:p>
            <a:r>
              <a:rPr lang="ru-RU" sz="3200" dirty="0">
                <a:solidFill>
                  <a:srgbClr val="000066"/>
                </a:solidFill>
              </a:rPr>
              <a:t>Нормативные основания организации приема </a:t>
            </a:r>
            <a:r>
              <a:rPr lang="ru-RU" sz="3200" dirty="0" smtClean="0">
                <a:solidFill>
                  <a:srgbClr val="000066"/>
                </a:solidFill>
              </a:rPr>
              <a:t>в </a:t>
            </a:r>
            <a:r>
              <a:rPr lang="ru-RU" sz="3200" dirty="0">
                <a:solidFill>
                  <a:srgbClr val="000066"/>
                </a:solidFill>
              </a:rPr>
              <a:t>1 класс</a:t>
            </a:r>
            <a:br>
              <a:rPr lang="ru-RU" sz="3200" dirty="0">
                <a:solidFill>
                  <a:srgbClr val="000066"/>
                </a:solidFill>
              </a:rPr>
            </a:b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4572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400" dirty="0">
                <a:solidFill>
                  <a:srgbClr val="C00000"/>
                </a:solidFill>
                <a:effectLst/>
              </a:rPr>
              <a:t>Федеральный закон 273-ФЗ от 29.12.2012 г. «Об образовании в Российской Федерации» </a:t>
            </a:r>
            <a:r>
              <a:rPr lang="ru-RU" sz="2400" dirty="0">
                <a:solidFill>
                  <a:schemeClr val="bg1"/>
                </a:solidFill>
                <a:effectLst/>
              </a:rPr>
              <a:t>данные права расширяет — «право на образование в Российской Федерации гарантируется независимо от пола, расы, национальности, языка, происхождения, имущественного, социального и должностного положения, места жительства, отношения к религии, убеждений, принадлежности к общественным объединениям, а также </a:t>
            </a:r>
            <a:r>
              <a:rPr lang="ru-RU" sz="2400" dirty="0" smtClean="0">
                <a:solidFill>
                  <a:schemeClr val="bg1"/>
                </a:solidFill>
                <a:effectLst/>
              </a:rPr>
              <a:t>других обстоятельств</a:t>
            </a:r>
            <a:r>
              <a:rPr lang="ru-RU" dirty="0" smtClean="0">
                <a:solidFill>
                  <a:schemeClr val="bg1"/>
                </a:solidFill>
                <a:effectLst/>
              </a:rPr>
              <a:t>»</a:t>
            </a:r>
            <a:r>
              <a:rPr lang="ru-RU" sz="2800" dirty="0" smtClean="0">
                <a:solidFill>
                  <a:schemeClr val="bg1"/>
                </a:solidFill>
                <a:effectLst/>
              </a:rPr>
              <a:t>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0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24000" y="153591"/>
            <a:ext cx="7391399" cy="562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5487" tIns="52744" rIns="105487" bIns="52744" anchor="t"/>
          <a:lstStyle/>
          <a:p>
            <a:pPr algn="ctr"/>
            <a:endParaRPr lang="ru-RU" sz="3000" b="1" dirty="0">
              <a:solidFill>
                <a:srgbClr val="000066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0599" y="381000"/>
            <a:ext cx="7924800" cy="1447800"/>
          </a:xfrm>
        </p:spPr>
        <p:txBody>
          <a:bodyPr/>
          <a:lstStyle/>
          <a:p>
            <a:r>
              <a:rPr lang="ru-RU" sz="3200" dirty="0">
                <a:solidFill>
                  <a:srgbClr val="000066"/>
                </a:solidFill>
              </a:rPr>
              <a:t>Нормативные основания организации приема </a:t>
            </a:r>
            <a:r>
              <a:rPr lang="ru-RU" sz="3200" dirty="0" smtClean="0">
                <a:solidFill>
                  <a:srgbClr val="000066"/>
                </a:solidFill>
              </a:rPr>
              <a:t>в </a:t>
            </a:r>
            <a:r>
              <a:rPr lang="ru-RU" sz="3200" dirty="0">
                <a:solidFill>
                  <a:srgbClr val="000066"/>
                </a:solidFill>
              </a:rPr>
              <a:t>1 класс</a:t>
            </a:r>
            <a:br>
              <a:rPr lang="ru-RU" sz="3200" dirty="0">
                <a:solidFill>
                  <a:srgbClr val="000066"/>
                </a:solidFill>
              </a:rPr>
            </a:b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kumimoji="0" lang="ru-RU" sz="24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Порядок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приема граждан на обучение по образовательным программам </a:t>
            </a: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начального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общего, основного общего и среднего общего образования 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 Министерства образования и науки Российской Федерации от 22.01.2014 № 32</a:t>
            </a: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lnSpc>
                <a:spcPct val="90000"/>
              </a:lnSpc>
              <a:buNone/>
            </a:pPr>
            <a:endParaRPr lang="ru-RU" sz="20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 Министерства образования и науки РФ от 13.12.2016 </a:t>
            </a:r>
            <a:r>
              <a:rPr lang="ru-RU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08-2715 </a:t>
            </a: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порядке приема в общеобразовательные организации»</a:t>
            </a:r>
          </a:p>
          <a:p>
            <a:pPr marL="0" indent="0">
              <a:lnSpc>
                <a:spcPct val="90000"/>
              </a:lnSpc>
              <a:buNone/>
            </a:pPr>
            <a:endParaRPr lang="ru-RU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Письмо департамента образования ЯО от23.01.2017 № ИХ.24-02663/17  </a:t>
            </a:r>
            <a:r>
              <a:rPr lang="ru-RU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приеме заявлений в первый класс»</a:t>
            </a:r>
            <a:endParaRPr lang="ru-RU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23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24000" y="153591"/>
            <a:ext cx="7391399" cy="562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5487" tIns="52744" rIns="105487" bIns="52744" anchor="t"/>
          <a:lstStyle/>
          <a:p>
            <a:pPr algn="ctr"/>
            <a:r>
              <a:rPr lang="ru-RU" sz="2500" b="1" dirty="0" smtClean="0">
                <a:solidFill>
                  <a:srgbClr val="000066"/>
                </a:solidFill>
              </a:rPr>
              <a:t>Нормативные основания организации приема </a:t>
            </a:r>
          </a:p>
          <a:p>
            <a:pPr algn="ctr"/>
            <a:r>
              <a:rPr lang="ru-RU" sz="2500" b="1" dirty="0" smtClean="0">
                <a:solidFill>
                  <a:srgbClr val="000066"/>
                </a:solidFill>
              </a:rPr>
              <a:t>в 1 класс</a:t>
            </a:r>
          </a:p>
          <a:p>
            <a:pPr algn="ctr"/>
            <a:endParaRPr lang="ru-RU" sz="3000" b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586407" y="1036390"/>
            <a:ext cx="8295212" cy="1083739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kumimoji="0" lang="ru-RU" sz="1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Порядок</a:t>
            </a:r>
            <a:r>
              <a:rPr kumimoji="0" lang="ru-RU" sz="18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</a:rPr>
              <a:t>приема граждан на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</a:rPr>
              <a:t>обучение по 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</a:rPr>
              <a:t>образовательным программам </a:t>
            </a:r>
            <a:endParaRPr lang="ru-RU" sz="18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</a:rPr>
              <a:t>начального 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</a:rPr>
              <a:t>общего, основного общего и среднего общего образования </a:t>
            </a:r>
            <a:endParaRPr lang="ru-RU" sz="18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1600" dirty="0">
                <a:solidFill>
                  <a:srgbClr val="000000"/>
                </a:solidFill>
                <a:latin typeface="Times New Roman" pitchFamily="18" charset="0"/>
              </a:rPr>
              <a:t>(приказ Министерства образования и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</a:rPr>
              <a:t>наук </a:t>
            </a:r>
            <a:r>
              <a:rPr lang="ru-RU" sz="1600" dirty="0">
                <a:solidFill>
                  <a:srgbClr val="000000"/>
                </a:solidFill>
                <a:latin typeface="Times New Roman" pitchFamily="18" charset="0"/>
              </a:rPr>
              <a:t>Российской Федерации от 22.01.2014 № </a:t>
            </a:r>
            <a:r>
              <a:rPr lang="ru-RU" sz="1600" dirty="0" smtClean="0">
                <a:solidFill>
                  <a:srgbClr val="000000"/>
                </a:solidFill>
                <a:latin typeface="Times New Roman" pitchFamily="18" charset="0"/>
              </a:rPr>
              <a:t>32)</a:t>
            </a:r>
          </a:p>
          <a:p>
            <a:pPr algn="ctr">
              <a:lnSpc>
                <a:spcPct val="90000"/>
              </a:lnSpc>
            </a:pPr>
            <a:endParaRPr lang="ru-RU" sz="1600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kumimoji="0" lang="ru-RU" sz="16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 bwMode="auto">
          <a:xfrm>
            <a:off x="4248539" y="2214517"/>
            <a:ext cx="970948" cy="433741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Блок-схема: альтернативный процесс 6"/>
          <p:cNvSpPr/>
          <p:nvPr/>
        </p:nvSpPr>
        <p:spPr bwMode="auto">
          <a:xfrm>
            <a:off x="382989" y="2648258"/>
            <a:ext cx="2807460" cy="1019840"/>
          </a:xfrm>
          <a:prstGeom prst="flowChartAlternateProcess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Правила приема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в ОУ</a:t>
            </a:r>
          </a:p>
        </p:txBody>
      </p:sp>
      <p:sp>
        <p:nvSpPr>
          <p:cNvPr id="9" name="Двойная стрелка влево/вправо 8"/>
          <p:cNvSpPr/>
          <p:nvPr/>
        </p:nvSpPr>
        <p:spPr bwMode="auto">
          <a:xfrm>
            <a:off x="3187339" y="2674695"/>
            <a:ext cx="3389808" cy="914400"/>
          </a:xfrm>
          <a:prstGeom prst="leftRight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Проверить соответствие</a:t>
            </a: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6781800" y="2674695"/>
            <a:ext cx="1981199" cy="9144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Локальный акт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ОУ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52513" y="4120334"/>
            <a:ext cx="876299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000000"/>
                </a:solidFill>
              </a:rPr>
              <a:t>Постановление администрации Ростовского МР от 18.01. 2017 № 39  </a:t>
            </a:r>
            <a:r>
              <a:rPr lang="ru-RU" sz="1800" b="1" dirty="0" smtClean="0">
                <a:solidFill>
                  <a:srgbClr val="C00000"/>
                </a:solidFill>
              </a:rPr>
              <a:t>«О закреплении общеобразовательных учреждений, реализующих основные общеобразовательные программы ДО, НОО, ООО, СОО за определенными территориями Ростовского муниципального района»</a:t>
            </a:r>
          </a:p>
          <a:p>
            <a:pPr marL="342900" indent="-342900" algn="just"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000000"/>
                </a:solidFill>
              </a:rPr>
              <a:t> </a:t>
            </a:r>
            <a:r>
              <a:rPr lang="ru-RU" sz="18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Размещение   на сайте ООУ, информационных стендах информации о</a:t>
            </a:r>
            <a:r>
              <a:rPr lang="ru-RU" sz="1800" b="1" dirty="0">
                <a:solidFill>
                  <a:schemeClr val="bg2">
                    <a:lumMod val="60000"/>
                    <a:lumOff val="40000"/>
                  </a:schemeClr>
                </a:solidFill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ru-RU" sz="1800" b="1" dirty="0" smtClean="0">
                <a:solidFill>
                  <a:srgbClr val="000000"/>
                </a:solidFill>
              </a:rPr>
              <a:t>количестве </a:t>
            </a:r>
            <a:r>
              <a:rPr lang="ru-RU" sz="1800" b="1" dirty="0">
                <a:solidFill>
                  <a:srgbClr val="000000"/>
                </a:solidFill>
              </a:rPr>
              <a:t>мест в первых классах не позднее 10 календарных дней с момента издания распорядительного акта о закрепленной территории; </a:t>
            </a:r>
            <a:endParaRPr lang="ru-RU" sz="1800" b="1" dirty="0" smtClean="0">
              <a:solidFill>
                <a:srgbClr val="000000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1800" b="1" dirty="0" smtClean="0">
                <a:solidFill>
                  <a:srgbClr val="000000"/>
                </a:solidFill>
              </a:rPr>
              <a:t>наличии </a:t>
            </a:r>
            <a:r>
              <a:rPr lang="ru-RU" sz="1800" b="1" dirty="0">
                <a:solidFill>
                  <a:srgbClr val="000000"/>
                </a:solidFill>
              </a:rPr>
              <a:t>свободных мест для приема детей, не проживающих на закрепленной территории, не позднее 1 июля</a:t>
            </a:r>
            <a:r>
              <a:rPr lang="ru-RU" sz="1800" b="1" dirty="0" smtClean="0">
                <a:solidFill>
                  <a:srgbClr val="000000"/>
                </a:solidFill>
              </a:rPr>
              <a:t>.</a:t>
            </a:r>
            <a:endParaRPr lang="ru-RU" sz="18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07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19200" y="153591"/>
            <a:ext cx="7391399" cy="562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5487" tIns="52744" rIns="105487" bIns="52744" anchor="t"/>
          <a:lstStyle/>
          <a:p>
            <a:pPr algn="ctr"/>
            <a:r>
              <a:rPr lang="ru-RU" sz="2500" b="1" dirty="0" smtClean="0">
                <a:solidFill>
                  <a:srgbClr val="000066"/>
                </a:solidFill>
              </a:rPr>
              <a:t>Категории претендентов и периоды приема</a:t>
            </a:r>
          </a:p>
          <a:p>
            <a:pPr algn="ctr"/>
            <a:endParaRPr lang="ru-RU" sz="3000" b="1" dirty="0">
              <a:solidFill>
                <a:srgbClr val="000066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 bwMode="auto">
          <a:xfrm>
            <a:off x="1219201" y="622476"/>
            <a:ext cx="6858000" cy="452908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Претенденты </a:t>
            </a:r>
            <a:r>
              <a:rPr kumimoji="0" lang="ru-RU" sz="20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на зачисление в 1 класс</a:t>
            </a:r>
            <a:r>
              <a:rPr kumimoji="0" lang="ru-RU" sz="16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 bwMode="auto">
          <a:xfrm rot="2437670">
            <a:off x="2803740" y="1076332"/>
            <a:ext cx="683820" cy="634746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Стрелка вниз 18"/>
          <p:cNvSpPr/>
          <p:nvPr/>
        </p:nvSpPr>
        <p:spPr bwMode="auto">
          <a:xfrm rot="19001103">
            <a:off x="6084352" y="1078298"/>
            <a:ext cx="683820" cy="634746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14784" y="1640406"/>
            <a:ext cx="237988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b="1" dirty="0" smtClean="0">
                <a:solidFill>
                  <a:srgbClr val="C00000"/>
                </a:solidFill>
              </a:rPr>
              <a:t>Гарантированный прием</a:t>
            </a:r>
            <a:endParaRPr lang="ru-RU" sz="1500" b="1" dirty="0">
              <a:solidFill>
                <a:srgbClr val="C0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25525" y="1650155"/>
            <a:ext cx="252838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500" b="1" dirty="0" smtClean="0">
                <a:solidFill>
                  <a:srgbClr val="C00000"/>
                </a:solidFill>
              </a:rPr>
              <a:t>Прием на свободные места</a:t>
            </a:r>
            <a:endParaRPr lang="ru-RU" sz="1500" b="1" dirty="0">
              <a:solidFill>
                <a:srgbClr val="C00000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 bwMode="auto">
          <a:xfrm>
            <a:off x="409703" y="1963571"/>
            <a:ext cx="4505196" cy="45720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По графику - по 30.06.2016</a:t>
            </a: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5333999" y="1963571"/>
            <a:ext cx="3421779" cy="457200"/>
          </a:xfrm>
          <a:prstGeom prst="rect">
            <a:avLst/>
          </a:prstGeom>
          <a:gradFill>
            <a:gsLst>
              <a:gs pos="0">
                <a:srgbClr val="FF7C8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headEnd type="none" w="sm" len="sm"/>
            <a:tailEnd type="none" w="sm" len="sm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500" b="1" dirty="0">
                <a:solidFill>
                  <a:srgbClr val="000000"/>
                </a:solidFill>
                <a:latin typeface="Times New Roman" pitchFamily="18" charset="0"/>
              </a:rPr>
              <a:t>с</a:t>
            </a:r>
            <a:r>
              <a:rPr kumimoji="0" lang="ru-RU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01.07.2016 по 05.09.2016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04800" y="2484361"/>
            <a:ext cx="2374699" cy="6924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13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1. дети, зарегистрированные на закрепленной за ОУ территорией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333999" y="2461477"/>
            <a:ext cx="3581401" cy="49244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000000"/>
                </a:solidFill>
              </a:rPr>
              <a:t>любые претенденты (в т.ч. закрепленные лица)</a:t>
            </a:r>
            <a:endParaRPr lang="ru-RU" sz="1300" b="1" dirty="0">
              <a:solidFill>
                <a:srgbClr val="00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9703" y="3188051"/>
            <a:ext cx="2107626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с подтвержденной регистрацией</a:t>
            </a:r>
          </a:p>
        </p:txBody>
      </p:sp>
      <p:sp>
        <p:nvSpPr>
          <p:cNvPr id="37" name="Стрелка вниз 36"/>
          <p:cNvSpPr/>
          <p:nvPr/>
        </p:nvSpPr>
        <p:spPr bwMode="auto">
          <a:xfrm>
            <a:off x="3663622" y="3382150"/>
            <a:ext cx="341910" cy="317373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Стрелка вниз 37"/>
          <p:cNvSpPr/>
          <p:nvPr/>
        </p:nvSpPr>
        <p:spPr bwMode="auto">
          <a:xfrm>
            <a:off x="730214" y="3917837"/>
            <a:ext cx="341910" cy="317373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Стрелка вниз 38"/>
          <p:cNvSpPr/>
          <p:nvPr/>
        </p:nvSpPr>
        <p:spPr bwMode="auto">
          <a:xfrm>
            <a:off x="2035392" y="3959089"/>
            <a:ext cx="341910" cy="317373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 bwMode="auto">
          <a:xfrm>
            <a:off x="304800" y="4363534"/>
            <a:ext cx="1129943" cy="1206501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Свидетельство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о регистрации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по месту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жительства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baseline="0" dirty="0" smtClean="0">
                <a:solidFill>
                  <a:srgbClr val="000000"/>
                </a:solidFill>
                <a:latin typeface="Times New Roman" pitchFamily="18" charset="0"/>
              </a:rPr>
              <a:t>Форма № 8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 bwMode="auto">
          <a:xfrm>
            <a:off x="1679242" y="4401133"/>
            <a:ext cx="1054211" cy="1206501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Свидетельство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о регистрации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по месту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пребывания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b="1" baseline="0" dirty="0" smtClean="0">
                <a:solidFill>
                  <a:srgbClr val="000000"/>
                </a:solidFill>
                <a:latin typeface="Times New Roman" pitchFamily="18" charset="0"/>
              </a:rPr>
              <a:t>Форма № 3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17143" y="6181958"/>
            <a:ext cx="31241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0000"/>
                </a:solidFill>
              </a:rPr>
              <a:t>(Приказ ФМС России от 11.09.2012 № 288)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2550" y="5645234"/>
            <a:ext cx="296310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ru-RU" sz="1200" dirty="0" smtClean="0">
                <a:solidFill>
                  <a:srgbClr val="000000"/>
                </a:solidFill>
              </a:rPr>
              <a:t>либо выписка из карточки регистрации по </a:t>
            </a:r>
            <a:r>
              <a:rPr lang="ru-RU" sz="1200" b="1" dirty="0" smtClean="0">
                <a:solidFill>
                  <a:srgbClr val="000000"/>
                </a:solidFill>
              </a:rPr>
              <a:t>форме № 9</a:t>
            </a:r>
          </a:p>
          <a:p>
            <a:pPr algn="ctr">
              <a:lnSpc>
                <a:spcPct val="90000"/>
              </a:lnSpc>
            </a:pPr>
            <a:r>
              <a:rPr lang="ru-RU" sz="1200" dirty="0" smtClean="0">
                <a:solidFill>
                  <a:srgbClr val="000000"/>
                </a:solidFill>
              </a:rPr>
              <a:t>(справка с места жительства)</a:t>
            </a:r>
            <a:endParaRPr lang="ru-RU" sz="1200" dirty="0">
              <a:solidFill>
                <a:srgbClr val="000000"/>
              </a:solidFill>
            </a:endParaRPr>
          </a:p>
        </p:txBody>
      </p:sp>
      <p:sp>
        <p:nvSpPr>
          <p:cNvPr id="49" name="Стрелка вниз 48"/>
          <p:cNvSpPr/>
          <p:nvPr/>
        </p:nvSpPr>
        <p:spPr bwMode="auto">
          <a:xfrm>
            <a:off x="7242847" y="2989529"/>
            <a:ext cx="341910" cy="317373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Прямоугольник 49"/>
          <p:cNvSpPr/>
          <p:nvPr/>
        </p:nvSpPr>
        <p:spPr bwMode="auto">
          <a:xfrm>
            <a:off x="5959769" y="3311659"/>
            <a:ext cx="3031831" cy="3008799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Преимущественное право на </a:t>
            </a:r>
          </a:p>
          <a:p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внеочередное/первоочередное</a:t>
            </a:r>
            <a:r>
              <a:rPr kumimoji="0" lang="ru-RU" sz="1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зачисление:</a:t>
            </a:r>
          </a:p>
          <a:p>
            <a:pPr marL="228600" indent="-228600">
              <a:buAutoNum type="arabicParenR"/>
            </a:pP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</a:rPr>
              <a:t>ФЗ от 07.02.2011№ 3-ФЗ </a:t>
            </a:r>
          </a:p>
          <a:p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</a:rPr>
              <a:t>«О полиции»;</a:t>
            </a:r>
          </a:p>
          <a:p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2) ФЗ 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</a:rPr>
              <a:t>от 27.05.1998 № 76-ФЗ</a:t>
            </a:r>
          </a:p>
          <a:p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</a:rPr>
              <a:t> «О статусе военнослужащих»;</a:t>
            </a:r>
          </a:p>
          <a:p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</a:rPr>
              <a:t>3) 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</a:rPr>
              <a:t>ФЗ от 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</a:rPr>
              <a:t>29.12.2012 № 273-ФЗ </a:t>
            </a:r>
            <a:endParaRPr lang="ru-RU" sz="12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</a:rPr>
              <a:t>«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</a:rPr>
              <a:t>Об образовании в 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</a:rPr>
              <a:t>РФ»;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</a:rPr>
              <a:t>4) 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</a:rPr>
              <a:t>ФЗ от 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</a:rPr>
              <a:t>30.12.2012 № 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</a:rPr>
              <a:t>283-ФЗ «О </a:t>
            </a:r>
          </a:p>
          <a:p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</a:rPr>
              <a:t>с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</a:rPr>
              <a:t>оциальных гарантиях сотрудникам </a:t>
            </a:r>
          </a:p>
          <a:p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</a:rPr>
              <a:t>н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</a:rPr>
              <a:t>екоторых </a:t>
            </a:r>
            <a:r>
              <a:rPr lang="ru-RU" sz="1200" b="1" dirty="0" err="1" smtClean="0">
                <a:solidFill>
                  <a:srgbClr val="000000"/>
                </a:solidFill>
                <a:latin typeface="Times New Roman" pitchFamily="18" charset="0"/>
              </a:rPr>
              <a:t>ФОИВ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</a:rPr>
              <a:t> и внесении изменений</a:t>
            </a:r>
          </a:p>
          <a:p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</a:rPr>
              <a:t> 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</a:rPr>
              <a:t>в отдельные 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</a:rPr>
              <a:t>законодательные 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</a:rPr>
              <a:t>акты 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</a:rPr>
              <a:t>РФ»;</a:t>
            </a:r>
          </a:p>
          <a:p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</a:rPr>
              <a:t>5) 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</a:rPr>
              <a:t>ФЗ от </a:t>
            </a:r>
            <a:r>
              <a:rPr lang="ru-RU" sz="1200" b="1" dirty="0">
                <a:solidFill>
                  <a:srgbClr val="000000"/>
                </a:solidFill>
                <a:latin typeface="Times New Roman" pitchFamily="18" charset="0"/>
              </a:rPr>
              <a:t>26.06.1992 N 3132-1 «О статусе </a:t>
            </a:r>
            <a:endParaRPr lang="ru-RU" sz="12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</a:rPr>
              <a:t>судей в РФ»;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 bwMode="auto">
          <a:xfrm>
            <a:off x="3241342" y="5560943"/>
            <a:ext cx="2585752" cy="759515"/>
          </a:xfrm>
          <a:prstGeom prst="rect">
            <a:avLst/>
          </a:prstGeom>
          <a:gradFill>
            <a:gsLst>
              <a:gs pos="0">
                <a:srgbClr val="FFFF00"/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>
            <a:headEnd type="none" w="sm" len="sm"/>
            <a:tailEnd type="none" w="sm" len="sm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ПРЕТЕНДЕНТЫ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БЕЗ РЕГИСТРАЦИИ</a:t>
            </a:r>
          </a:p>
        </p:txBody>
      </p:sp>
      <p:cxnSp>
        <p:nvCxnSpPr>
          <p:cNvPr id="53" name="Прямая со стрелкой 52"/>
          <p:cNvCxnSpPr/>
          <p:nvPr/>
        </p:nvCxnSpPr>
        <p:spPr bwMode="auto">
          <a:xfrm flipV="1">
            <a:off x="4715861" y="2953920"/>
            <a:ext cx="1325215" cy="2581910"/>
          </a:xfrm>
          <a:prstGeom prst="straightConnector1">
            <a:avLst/>
          </a:prstGeom>
          <a:solidFill>
            <a:schemeClr val="accent1"/>
          </a:solidFill>
          <a:ln w="25400" cap="sq" cmpd="sng" algn="ctr">
            <a:solidFill>
              <a:srgbClr val="000000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7" name="Прямоугольник 6"/>
          <p:cNvSpPr/>
          <p:nvPr/>
        </p:nvSpPr>
        <p:spPr>
          <a:xfrm>
            <a:off x="2686491" y="2690057"/>
            <a:ext cx="226342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300" b="1" dirty="0" smtClean="0">
                <a:solidFill>
                  <a:srgbClr val="000000"/>
                </a:solidFill>
              </a:rPr>
              <a:t>2. дети, посещающие дошкольные  группы</a:t>
            </a:r>
            <a:endParaRPr lang="ru-RU" sz="1300" b="1" dirty="0">
              <a:solidFill>
                <a:srgbClr val="000000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 bwMode="auto">
          <a:xfrm>
            <a:off x="2920546" y="3983694"/>
            <a:ext cx="1905000" cy="1206501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Заявление от родителей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</a:rPr>
              <a:t>н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</a:rPr>
              <a:t>а изменение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</a:rPr>
              <a:t>образовательных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</a:rPr>
              <a:t>о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</a:rPr>
              <a:t>тношений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(ст. 57 ФЗ от 29.12.2012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№ 273-ФЗ)</a:t>
            </a:r>
          </a:p>
        </p:txBody>
      </p:sp>
    </p:spTree>
    <p:extLst>
      <p:ext uri="{BB962C8B-B14F-4D97-AF65-F5344CB8AC3E}">
        <p14:creationId xmlns:p14="http://schemas.microsoft.com/office/powerpoint/2010/main" val="59841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19200" y="153591"/>
            <a:ext cx="7391399" cy="562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5487" tIns="52744" rIns="105487" bIns="52744" anchor="t"/>
          <a:lstStyle/>
          <a:p>
            <a:pPr algn="ctr"/>
            <a:r>
              <a:rPr lang="ru-RU" sz="3000" b="1" dirty="0" smtClean="0">
                <a:solidFill>
                  <a:srgbClr val="000066"/>
                </a:solidFill>
              </a:rPr>
              <a:t>Процедура подачи заявления</a:t>
            </a:r>
            <a:endParaRPr lang="ru-RU" sz="3000" b="1" dirty="0">
              <a:solidFill>
                <a:srgbClr val="000066"/>
              </a:solidFill>
            </a:endParaRPr>
          </a:p>
        </p:txBody>
      </p:sp>
      <p:sp>
        <p:nvSpPr>
          <p:cNvPr id="2" name="Выноска со стрелкой вниз 1"/>
          <p:cNvSpPr/>
          <p:nvPr/>
        </p:nvSpPr>
        <p:spPr bwMode="auto">
          <a:xfrm>
            <a:off x="1095610" y="887433"/>
            <a:ext cx="3527013" cy="1222608"/>
          </a:xfrm>
          <a:prstGeom prst="downArrowCallout">
            <a:avLst>
              <a:gd name="adj1" fmla="val 25000"/>
              <a:gd name="adj2" fmla="val 23508"/>
              <a:gd name="adj3" fmla="val 25000"/>
              <a:gd name="adj4" fmla="val 64977"/>
            </a:avLst>
          </a:prstGeom>
          <a:solidFill>
            <a:srgbClr val="A6C1DA"/>
          </a:solidFill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Направление заявления только в 1 ОУ 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через портал государственных и</a:t>
            </a: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муниципальных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услуг</a:t>
            </a:r>
            <a:endParaRPr kumimoji="0" lang="ru-RU" sz="1400" b="1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18" name="Выноска со стрелкой вниз 17"/>
          <p:cNvSpPr/>
          <p:nvPr/>
        </p:nvSpPr>
        <p:spPr bwMode="auto">
          <a:xfrm>
            <a:off x="5098344" y="823008"/>
            <a:ext cx="3886200" cy="933450"/>
          </a:xfrm>
          <a:prstGeom prst="downArrowCallout">
            <a:avLst/>
          </a:prstGeom>
          <a:solidFill>
            <a:srgbClr val="A6C1DA"/>
          </a:solidFill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</a:rPr>
              <a:t>Подача заявления + пакета документов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</a:rPr>
              <a:t> лично в ОУ</a:t>
            </a:r>
            <a:endParaRPr kumimoji="0" lang="ru-RU" sz="1400" b="1" i="0" u="none" strike="noStrike" cap="none" normalizeH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>
            <a:off x="657224" y="2212521"/>
            <a:ext cx="5044460" cy="323850"/>
          </a:xfrm>
          <a:prstGeom prst="roundRect">
            <a:avLst/>
          </a:prstGeom>
          <a:solidFill>
            <a:srgbClr val="A6C1DA"/>
          </a:solidFill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Формирование списка поступивших заявлений –  в АСИОУ</a:t>
            </a:r>
          </a:p>
        </p:txBody>
      </p:sp>
      <p:sp>
        <p:nvSpPr>
          <p:cNvPr id="20" name="Скругленный прямоугольник 19"/>
          <p:cNvSpPr/>
          <p:nvPr/>
        </p:nvSpPr>
        <p:spPr bwMode="auto">
          <a:xfrm>
            <a:off x="1095610" y="2992434"/>
            <a:ext cx="6143389" cy="502693"/>
          </a:xfrm>
          <a:prstGeom prst="roundRect">
            <a:avLst/>
          </a:prstGeom>
          <a:solidFill>
            <a:srgbClr val="A6C1DA"/>
          </a:solidFill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В течение 3 рабочих дней,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не считая даты регистрации заявления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– сдать пакет документов лично в ОУ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Выноска со стрелкой вниз 20"/>
          <p:cNvSpPr/>
          <p:nvPr/>
        </p:nvSpPr>
        <p:spPr bwMode="auto">
          <a:xfrm>
            <a:off x="6095999" y="2164763"/>
            <a:ext cx="2514600" cy="723900"/>
          </a:xfrm>
          <a:prstGeom prst="downArrowCallout">
            <a:avLst/>
          </a:prstGeom>
          <a:solidFill>
            <a:srgbClr val="A6C1DA"/>
          </a:solidFill>
          <a:ln>
            <a:headEnd type="none" w="sm" len="sm"/>
            <a:tailEnd type="none" w="sm" len="sm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itchFamily="18" charset="0"/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</a:rPr>
              <a:t>Регистрация заявлений</a:t>
            </a:r>
            <a:endParaRPr lang="ru-RU" sz="1400" b="1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9" name="Стрелка вниз 8"/>
          <p:cNvSpPr/>
          <p:nvPr/>
        </p:nvSpPr>
        <p:spPr bwMode="auto">
          <a:xfrm>
            <a:off x="1725355" y="2614684"/>
            <a:ext cx="242316" cy="304800"/>
          </a:xfrm>
          <a:prstGeom prst="downArrow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 bwMode="auto">
          <a:xfrm>
            <a:off x="1447800" y="3675025"/>
            <a:ext cx="2212467" cy="914400"/>
          </a:xfrm>
          <a:prstGeom prst="downArrowCallout">
            <a:avLst/>
          </a:prstGeom>
          <a:solidFill>
            <a:srgbClr val="A6C1DA"/>
          </a:solidFill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</a:rPr>
              <a:t>Пакет документов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</a:rPr>
              <a:t>не предоставлен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 bwMode="auto">
          <a:xfrm>
            <a:off x="1493365" y="4593494"/>
            <a:ext cx="2045601" cy="609600"/>
          </a:xfrm>
          <a:prstGeom prst="roundRect">
            <a:avLst/>
          </a:prstGeom>
          <a:solidFill>
            <a:srgbClr val="A6C1DA"/>
          </a:solidFill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Аннулирование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заявления</a:t>
            </a:r>
          </a:p>
        </p:txBody>
      </p:sp>
      <p:cxnSp>
        <p:nvCxnSpPr>
          <p:cNvPr id="12" name="Прямая соединительная линия 11"/>
          <p:cNvCxnSpPr>
            <a:stCxn id="24" idx="1"/>
          </p:cNvCxnSpPr>
          <p:nvPr/>
        </p:nvCxnSpPr>
        <p:spPr bwMode="auto">
          <a:xfrm flipH="1">
            <a:off x="1095610" y="4898294"/>
            <a:ext cx="397755" cy="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 bwMode="auto">
          <a:xfrm flipV="1">
            <a:off x="304800" y="1295400"/>
            <a:ext cx="0" cy="3810000"/>
          </a:xfrm>
          <a:prstGeom prst="line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 bwMode="auto">
          <a:xfrm flipV="1">
            <a:off x="304800" y="1295400"/>
            <a:ext cx="704849" cy="1"/>
          </a:xfrm>
          <a:prstGeom prst="straightConnector1">
            <a:avLst/>
          </a:prstGeom>
          <a:ln>
            <a:headEnd type="none" w="sm" len="sm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7" name="Выноска со стрелкой вниз 36"/>
          <p:cNvSpPr/>
          <p:nvPr/>
        </p:nvSpPr>
        <p:spPr bwMode="auto">
          <a:xfrm>
            <a:off x="5140832" y="3703377"/>
            <a:ext cx="2212467" cy="914400"/>
          </a:xfrm>
          <a:prstGeom prst="downArrowCallout">
            <a:avLst/>
          </a:prstGeom>
          <a:solidFill>
            <a:srgbClr val="A6C1DA"/>
          </a:solidFill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</a:rPr>
              <a:t>Пакет документов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b="1" dirty="0" smtClean="0">
                <a:solidFill>
                  <a:srgbClr val="000000"/>
                </a:solidFill>
                <a:latin typeface="Times New Roman" pitchFamily="18" charset="0"/>
              </a:rPr>
              <a:t>предоставлен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 bwMode="auto">
          <a:xfrm>
            <a:off x="5098344" y="4618350"/>
            <a:ext cx="2246586" cy="609600"/>
          </a:xfrm>
          <a:prstGeom prst="roundRect">
            <a:avLst/>
          </a:prstGeom>
          <a:solidFill>
            <a:srgbClr val="A6C1DA"/>
          </a:solidFill>
          <a:ln>
            <a:headEnd type="none" w="sm" len="sm"/>
            <a:tailEnd type="none" w="sm" len="sm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Регистрация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заявления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30875" y="5442046"/>
            <a:ext cx="8763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1" hangingPunct="1">
              <a:buFont typeface="Wingdings" pitchFamily="2" charset="2"/>
              <a:buChar char="§"/>
            </a:pPr>
            <a:r>
              <a:rPr lang="ru-RU" altLang="ru-RU" sz="1400" b="1" dirty="0">
                <a:solidFill>
                  <a:prstClr val="black"/>
                </a:solidFill>
                <a:cs typeface="Times New Roman" panose="02020603050405020304" pitchFamily="18" charset="0"/>
              </a:rPr>
              <a:t>Если </a:t>
            </a:r>
            <a:r>
              <a:rPr lang="ru-RU" altLang="ru-RU" sz="1400" b="1" dirty="0">
                <a:solidFill>
                  <a:srgbClr val="FF0000"/>
                </a:solidFill>
                <a:cs typeface="Times New Roman" panose="02020603050405020304" pitchFamily="18" charset="0"/>
              </a:rPr>
              <a:t>все необходимые документы предоставлены </a:t>
            </a:r>
            <a:r>
              <a:rPr lang="ru-RU" altLang="ru-RU" sz="1400" b="1" dirty="0">
                <a:solidFill>
                  <a:prstClr val="black"/>
                </a:solidFill>
                <a:cs typeface="Times New Roman" panose="02020603050405020304" pitchFamily="18" charset="0"/>
              </a:rPr>
              <a:t>заявителем, данные в них соответствуют информации, указанной в заявлении – </a:t>
            </a:r>
            <a:r>
              <a:rPr lang="ru-RU" altLang="ru-RU" sz="1400" b="1" dirty="0">
                <a:solidFill>
                  <a:srgbClr val="FF0000"/>
                </a:solidFill>
                <a:cs typeface="Times New Roman" panose="02020603050405020304" pitchFamily="18" charset="0"/>
              </a:rPr>
              <a:t>заявление утверждается</a:t>
            </a:r>
            <a:r>
              <a:rPr lang="ru-RU" altLang="ru-RU" sz="1400" b="1" dirty="0">
                <a:solidFill>
                  <a:prstClr val="black"/>
                </a:solidFill>
                <a:cs typeface="Times New Roman" panose="02020603050405020304" pitchFamily="18" charset="0"/>
              </a:rPr>
              <a:t>. </a:t>
            </a:r>
          </a:p>
          <a:p>
            <a:pPr lvl="0" algn="just" eaLnBrk="1" hangingPunct="1">
              <a:buFont typeface="Wingdings" pitchFamily="2" charset="2"/>
              <a:buChar char="§"/>
            </a:pPr>
            <a:r>
              <a:rPr lang="ru-RU" altLang="ru-RU" sz="1400" b="1" dirty="0">
                <a:solidFill>
                  <a:prstClr val="black"/>
                </a:solidFill>
                <a:cs typeface="Times New Roman" panose="02020603050405020304" pitchFamily="18" charset="0"/>
              </a:rPr>
              <a:t>Документы, представленные заявителем, </a:t>
            </a:r>
            <a:r>
              <a:rPr lang="ru-RU" altLang="ru-RU" sz="1400" b="1" dirty="0">
                <a:solidFill>
                  <a:srgbClr val="FF0000"/>
                </a:solidFill>
                <a:cs typeface="Times New Roman" panose="02020603050405020304" pitchFamily="18" charset="0"/>
              </a:rPr>
              <a:t>регистрируются в журнале приема заявлений</a:t>
            </a:r>
            <a:r>
              <a:rPr lang="ru-RU" altLang="ru-RU" sz="1400" b="1" dirty="0">
                <a:solidFill>
                  <a:prstClr val="black"/>
                </a:solidFill>
                <a:cs typeface="Times New Roman" panose="02020603050405020304" pitchFamily="18" charset="0"/>
              </a:rPr>
              <a:t>. </a:t>
            </a:r>
          </a:p>
          <a:p>
            <a:pPr lvl="0" algn="just" eaLnBrk="1" hangingPunct="1">
              <a:buFont typeface="Wingdings" pitchFamily="2" charset="2"/>
              <a:buChar char="§"/>
            </a:pPr>
            <a:r>
              <a:rPr lang="ru-RU" altLang="ru-RU" sz="1400" b="1" dirty="0">
                <a:solidFill>
                  <a:prstClr val="black"/>
                </a:solidFill>
                <a:cs typeface="Times New Roman" panose="02020603050405020304" pitchFamily="18" charset="0"/>
              </a:rPr>
              <a:t>После регистрации заявления </a:t>
            </a:r>
            <a:r>
              <a:rPr lang="ru-RU" altLang="ru-RU" sz="1400" b="1" dirty="0">
                <a:solidFill>
                  <a:srgbClr val="FF0000"/>
                </a:solidFill>
                <a:cs typeface="Times New Roman" panose="02020603050405020304" pitchFamily="18" charset="0"/>
              </a:rPr>
              <a:t>заявителю выдается расписка </a:t>
            </a:r>
            <a:r>
              <a:rPr lang="ru-RU" altLang="ru-RU" sz="1400" b="1" dirty="0">
                <a:solidFill>
                  <a:prstClr val="black"/>
                </a:solidFill>
                <a:cs typeface="Times New Roman" panose="02020603050405020304" pitchFamily="18" charset="0"/>
              </a:rPr>
              <a:t>(обращение) в получении документов, содержащая информацию о регистрационном номере заявления о приеме ребенка в </a:t>
            </a:r>
            <a:r>
              <a:rPr lang="ru-RU" altLang="ru-RU" sz="1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ОУ, </a:t>
            </a:r>
            <a:r>
              <a:rPr lang="ru-RU" altLang="ru-RU" sz="1400" b="1" dirty="0">
                <a:solidFill>
                  <a:prstClr val="black"/>
                </a:solidFill>
                <a:cs typeface="Times New Roman" panose="02020603050405020304" pitchFamily="18" charset="0"/>
              </a:rPr>
              <a:t>перечне представленных документов. </a:t>
            </a:r>
            <a:r>
              <a:rPr lang="ru-RU" altLang="ru-RU" sz="1400" b="1" dirty="0">
                <a:solidFill>
                  <a:srgbClr val="FF0000"/>
                </a:solidFill>
                <a:cs typeface="Times New Roman" panose="02020603050405020304" pitchFamily="18" charset="0"/>
              </a:rPr>
              <a:t>Расписка заверяется подписью </a:t>
            </a:r>
            <a:r>
              <a:rPr lang="ru-RU" altLang="ru-RU" sz="1400" b="1" dirty="0">
                <a:solidFill>
                  <a:prstClr val="black"/>
                </a:solidFill>
                <a:cs typeface="Times New Roman" panose="02020603050405020304" pitchFamily="18" charset="0"/>
              </a:rPr>
              <a:t>должностного лица </a:t>
            </a:r>
            <a:r>
              <a:rPr lang="ru-RU" altLang="ru-RU" sz="1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ОУ, </a:t>
            </a:r>
            <a:r>
              <a:rPr lang="ru-RU" altLang="ru-RU" sz="1400" b="1" dirty="0">
                <a:solidFill>
                  <a:prstClr val="black"/>
                </a:solidFill>
                <a:cs typeface="Times New Roman" panose="02020603050405020304" pitchFamily="18" charset="0"/>
              </a:rPr>
              <a:t>ответственного за прием документов, и печатью </a:t>
            </a:r>
            <a:r>
              <a:rPr lang="ru-RU" altLang="ru-RU" sz="1400" b="1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ОУ.</a:t>
            </a:r>
            <a:endParaRPr lang="ru-RU" altLang="ru-RU" sz="1400" b="1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26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19199" y="279094"/>
            <a:ext cx="7696201" cy="562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5487" tIns="52744" rIns="105487" bIns="52744" anchor="ctr"/>
          <a:lstStyle/>
          <a:p>
            <a:pPr algn="ctr"/>
            <a:endParaRPr lang="ru-RU" sz="2500" b="1" dirty="0" smtClean="0">
              <a:solidFill>
                <a:srgbClr val="000066"/>
              </a:solidFill>
            </a:endParaRPr>
          </a:p>
          <a:p>
            <a:pPr algn="ctr"/>
            <a:r>
              <a:rPr lang="ru-RU" sz="2500" b="1" dirty="0" smtClean="0">
                <a:solidFill>
                  <a:srgbClr val="000066"/>
                </a:solidFill>
              </a:rPr>
              <a:t>Перечень документов для зачисления в 1 класс  </a:t>
            </a:r>
          </a:p>
          <a:p>
            <a:pPr algn="ctr"/>
            <a:endParaRPr lang="ru-RU" sz="3000" b="1" dirty="0">
              <a:solidFill>
                <a:srgbClr val="000066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1" y="842010"/>
            <a:ext cx="85344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</a:rPr>
              <a:t>1. </a:t>
            </a:r>
            <a:r>
              <a:rPr lang="ru-RU" sz="1600" b="1" dirty="0" smtClean="0">
                <a:solidFill>
                  <a:srgbClr val="000000"/>
                </a:solidFill>
              </a:rPr>
              <a:t>Заявление на прием в 1 класс</a:t>
            </a:r>
            <a:endParaRPr lang="ru-RU" sz="1600" dirty="0" smtClean="0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ru-RU" sz="1600" dirty="0" smtClean="0">
                <a:solidFill>
                  <a:srgbClr val="000000"/>
                </a:solidFill>
              </a:rPr>
              <a:t>согласие заявителя на обработку персональных данных (Федеральный закон от 27.07.2006 № 152-ФЗ)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1600" dirty="0">
                <a:solidFill>
                  <a:srgbClr val="000000"/>
                </a:solidFill>
              </a:rPr>
              <a:t>ф</a:t>
            </a:r>
            <a:r>
              <a:rPr lang="ru-RU" sz="1600" dirty="0" smtClean="0">
                <a:solidFill>
                  <a:srgbClr val="000000"/>
                </a:solidFill>
              </a:rPr>
              <a:t>акт ознакомления заявителя с нормативными документами ОУ</a:t>
            </a:r>
          </a:p>
          <a:p>
            <a:r>
              <a:rPr lang="ru-RU" sz="1600" dirty="0" smtClean="0">
                <a:solidFill>
                  <a:srgbClr val="000000"/>
                </a:solidFill>
              </a:rPr>
              <a:t>2. Оригинал </a:t>
            </a:r>
            <a:r>
              <a:rPr lang="ru-RU" sz="1600" b="1" dirty="0" smtClean="0">
                <a:solidFill>
                  <a:srgbClr val="000000"/>
                </a:solidFill>
              </a:rPr>
              <a:t>свидетельства о рождении ребенка</a:t>
            </a:r>
            <a:r>
              <a:rPr lang="ru-RU" sz="1600" dirty="0">
                <a:solidFill>
                  <a:srgbClr val="000000"/>
                </a:solidFill>
              </a:rPr>
              <a:t> </a:t>
            </a:r>
            <a:r>
              <a:rPr lang="ru-RU" sz="1600" i="1" dirty="0" smtClean="0">
                <a:solidFill>
                  <a:srgbClr val="000000"/>
                </a:solidFill>
              </a:rPr>
              <a:t>(</a:t>
            </a:r>
            <a:r>
              <a:rPr lang="ru-RU" sz="16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или </a:t>
            </a:r>
            <a:r>
              <a:rPr lang="ru-RU" sz="1600" i="1" dirty="0">
                <a:solidFill>
                  <a:srgbClr val="000000"/>
                </a:solidFill>
                <a:cs typeface="Arial" panose="020B0604020202020204" pitchFamily="34" charset="0"/>
              </a:rPr>
              <a:t>документ, подтверждающий родство </a:t>
            </a:r>
            <a:r>
              <a:rPr lang="ru-RU" sz="1600" i="1" dirty="0" smtClean="0">
                <a:solidFill>
                  <a:srgbClr val="000000"/>
                </a:solidFill>
                <a:cs typeface="Arial" panose="020B0604020202020204" pitchFamily="34" charset="0"/>
              </a:rPr>
              <a:t>заявителя)</a:t>
            </a:r>
            <a:endParaRPr lang="ru-RU" sz="1600" i="1" dirty="0" smtClean="0">
              <a:solidFill>
                <a:srgbClr val="000000"/>
              </a:solidFill>
            </a:endParaRPr>
          </a:p>
          <a:p>
            <a:r>
              <a:rPr lang="ru-RU" sz="1600" dirty="0" smtClean="0">
                <a:solidFill>
                  <a:srgbClr val="000000"/>
                </a:solidFill>
              </a:rPr>
              <a:t>3. Оригинал  </a:t>
            </a:r>
            <a:r>
              <a:rPr lang="ru-RU" sz="1600" b="1" dirty="0" smtClean="0">
                <a:solidFill>
                  <a:srgbClr val="000000"/>
                </a:solidFill>
              </a:rPr>
              <a:t>свидетельства о регистрации ребенка</a:t>
            </a:r>
            <a:r>
              <a:rPr lang="ru-RU" sz="1600" dirty="0" smtClean="0">
                <a:solidFill>
                  <a:srgbClr val="000000"/>
                </a:solidFill>
              </a:rPr>
              <a:t> по месту жительства или по месту пребывания на закрепленной </a:t>
            </a:r>
            <a:r>
              <a:rPr lang="ru-RU" sz="1600" dirty="0">
                <a:solidFill>
                  <a:srgbClr val="000000"/>
                </a:solidFill>
              </a:rPr>
              <a:t>территории (</a:t>
            </a:r>
            <a:r>
              <a:rPr lang="ru-RU" sz="1600" i="1" dirty="0">
                <a:solidFill>
                  <a:srgbClr val="000000"/>
                </a:solidFill>
              </a:rPr>
              <a:t>или </a:t>
            </a:r>
            <a:r>
              <a:rPr lang="ru-RU" sz="1600" i="1" dirty="0" smtClean="0">
                <a:solidFill>
                  <a:srgbClr val="000000"/>
                </a:solidFill>
              </a:rPr>
              <a:t>документа, содержащего </a:t>
            </a:r>
            <a:r>
              <a:rPr lang="ru-RU" sz="1600" i="1" dirty="0">
                <a:solidFill>
                  <a:srgbClr val="000000"/>
                </a:solidFill>
              </a:rPr>
              <a:t>сведения о регистрации ребенка по месту жительства или по месту пребывания на закрепленной </a:t>
            </a:r>
            <a:r>
              <a:rPr lang="ru-RU" sz="1600" i="1" dirty="0" smtClean="0">
                <a:solidFill>
                  <a:srgbClr val="000000"/>
                </a:solidFill>
              </a:rPr>
              <a:t>территории).</a:t>
            </a:r>
            <a:endParaRPr lang="ru-RU" sz="1600" i="1" dirty="0">
              <a:solidFill>
                <a:srgbClr val="000000"/>
              </a:solidFill>
            </a:endParaRPr>
          </a:p>
          <a:p>
            <a:r>
              <a:rPr lang="ru-RU" sz="1600" dirty="0" smtClean="0">
                <a:solidFill>
                  <a:srgbClr val="000000"/>
                </a:solidFill>
              </a:rPr>
              <a:t>4. Паспорт заявителя (оригинал для удостоверения личности).</a:t>
            </a:r>
          </a:p>
          <a:p>
            <a:r>
              <a:rPr lang="ru-RU" sz="1600" dirty="0" smtClean="0">
                <a:solidFill>
                  <a:srgbClr val="000000"/>
                </a:solidFill>
              </a:rPr>
              <a:t>5!* </a:t>
            </a:r>
            <a:r>
              <a:rPr lang="ru-RU" sz="16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Для льготных категорий: справка (документ) удостоверяющий льготу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1600" b="1" i="1" dirty="0" smtClean="0">
                <a:solidFill>
                  <a:srgbClr val="000000"/>
                </a:solidFill>
              </a:rPr>
              <a:t>Медицинская карта и иные документы по усмотрению заявителя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ru-RU" sz="1600" b="1" i="1" dirty="0">
                <a:solidFill>
                  <a:srgbClr val="000000"/>
                </a:solidFill>
              </a:rPr>
              <a:t>Иностранные граждане и лица без гражданства все документы представляют на русском языке или вместе с заверенным в установленном порядке переводом на русский язык.</a:t>
            </a:r>
          </a:p>
          <a:p>
            <a:r>
              <a:rPr lang="ru-RU" sz="1600" b="1" dirty="0" smtClean="0">
                <a:solidFill>
                  <a:srgbClr val="FF0000"/>
                </a:solidFill>
              </a:rPr>
              <a:t>Копии </a:t>
            </a:r>
            <a:r>
              <a:rPr lang="ru-RU" sz="1600" b="1" dirty="0">
                <a:solidFill>
                  <a:srgbClr val="FF0000"/>
                </a:solidFill>
              </a:rPr>
              <a:t>предъявляемых при приеме документов хранятся в </a:t>
            </a:r>
            <a:r>
              <a:rPr lang="ru-RU" sz="1600" b="1" dirty="0" smtClean="0">
                <a:solidFill>
                  <a:srgbClr val="FF0000"/>
                </a:solidFill>
              </a:rPr>
              <a:t>ОУ </a:t>
            </a:r>
            <a:r>
              <a:rPr lang="ru-RU" sz="1600" b="1" dirty="0">
                <a:solidFill>
                  <a:srgbClr val="FF0000"/>
                </a:solidFill>
              </a:rPr>
              <a:t>на время обучения ребенка</a:t>
            </a:r>
          </a:p>
        </p:txBody>
      </p:sp>
      <p:sp>
        <p:nvSpPr>
          <p:cNvPr id="7" name="Скругленный прямоугольник 6"/>
          <p:cNvSpPr/>
          <p:nvPr/>
        </p:nvSpPr>
        <p:spPr bwMode="auto">
          <a:xfrm rot="10800000" flipV="1">
            <a:off x="452283" y="5683020"/>
            <a:ext cx="8391836" cy="623129"/>
          </a:xfrm>
          <a:prstGeom prst="roundRect">
            <a:avLst/>
          </a:prstGeom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endParaRPr lang="ru-RU" sz="20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Требование документов за рамками  перечня запрещается </a:t>
            </a:r>
            <a:r>
              <a:rPr lang="ru-RU" sz="2000" b="1" dirty="0">
                <a:solidFill>
                  <a:srgbClr val="000000"/>
                </a:solidFill>
                <a:latin typeface="Times New Roman" pitchFamily="18" charset="0"/>
              </a:rPr>
              <a:t>!!!</a:t>
            </a: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05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219200" y="153591"/>
            <a:ext cx="7391399" cy="56291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105487" tIns="52744" rIns="105487" bIns="52744" anchor="t"/>
          <a:lstStyle/>
          <a:p>
            <a:pPr algn="ctr"/>
            <a:r>
              <a:rPr lang="ru-RU" sz="3000" b="1" dirty="0" smtClean="0">
                <a:solidFill>
                  <a:srgbClr val="000066"/>
                </a:solidFill>
              </a:rPr>
              <a:t>Зачисление на обучение</a:t>
            </a:r>
            <a:endParaRPr lang="ru-RU" sz="3000" b="1" dirty="0">
              <a:solidFill>
                <a:srgbClr val="000066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48988" y="990600"/>
            <a:ext cx="88426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defRPr/>
            </a:pPr>
            <a:r>
              <a:rPr lang="ru-RU" sz="1800" dirty="0">
                <a:solidFill>
                  <a:prstClr val="black"/>
                </a:solidFill>
                <a:cs typeface="Times New Roman" panose="02020603050405020304" pitchFamily="18" charset="0"/>
              </a:rPr>
              <a:t>Руководитель </a:t>
            </a:r>
            <a:r>
              <a:rPr lang="ru-RU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ОУ </a:t>
            </a:r>
            <a:r>
              <a:rPr lang="ru-RU" sz="1800" dirty="0">
                <a:solidFill>
                  <a:prstClr val="black"/>
                </a:solidFill>
                <a:cs typeface="Times New Roman" panose="02020603050405020304" pitchFamily="18" charset="0"/>
              </a:rPr>
              <a:t>в течение </a:t>
            </a:r>
            <a:r>
              <a:rPr lang="ru-RU" sz="1800" dirty="0">
                <a:solidFill>
                  <a:srgbClr val="FF0000"/>
                </a:solidFill>
                <a:cs typeface="Times New Roman" panose="02020603050405020304" pitchFamily="18" charset="0"/>
              </a:rPr>
              <a:t>7 рабочих дней </a:t>
            </a:r>
            <a:r>
              <a:rPr lang="ru-RU" sz="1800" dirty="0">
                <a:solidFill>
                  <a:prstClr val="black"/>
                </a:solidFill>
                <a:cs typeface="Times New Roman" panose="02020603050405020304" pitchFamily="18" charset="0"/>
              </a:rPr>
              <a:t>с даты приема </a:t>
            </a:r>
            <a:r>
              <a:rPr lang="ru-RU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полного пакета документов</a:t>
            </a:r>
            <a:r>
              <a:rPr lang="ru-RU" sz="1800" dirty="0">
                <a:solidFill>
                  <a:prstClr val="black"/>
                </a:solidFill>
                <a:cs typeface="Times New Roman" panose="02020603050405020304" pitchFamily="18" charset="0"/>
              </a:rPr>
              <a:t>:</a:t>
            </a: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prstClr val="black"/>
                </a:solidFill>
                <a:cs typeface="Times New Roman" panose="02020603050405020304" pitchFamily="18" charset="0"/>
              </a:rPr>
              <a:t>принимает решение о зачислении детей на основе даты и времени регистрации заявлений в </a:t>
            </a:r>
            <a:r>
              <a:rPr lang="ru-RU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АСИОУ</a:t>
            </a:r>
            <a:endParaRPr lang="ru-RU" sz="18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marL="285750" indent="-285750" algn="just" eaLnBrk="1" hangingPunct="1">
              <a:buFont typeface="Arial" panose="020B0604020202020204" pitchFamily="34" charset="0"/>
              <a:buChar char="•"/>
              <a:defRPr/>
            </a:pPr>
            <a:r>
              <a:rPr lang="ru-RU" sz="1800" dirty="0">
                <a:solidFill>
                  <a:prstClr val="black"/>
                </a:solidFill>
                <a:cs typeface="Times New Roman" panose="02020603050405020304" pitchFamily="18" charset="0"/>
              </a:rPr>
              <a:t>издает распорядительный акт о зачислении </a:t>
            </a:r>
            <a:r>
              <a:rPr lang="ru-RU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ребенка в 1 класс. </a:t>
            </a:r>
            <a:endParaRPr lang="ru-RU" sz="18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endParaRPr lang="ru-RU" sz="18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r>
              <a:rPr lang="ru-RU" sz="1800" dirty="0">
                <a:solidFill>
                  <a:prstClr val="black"/>
                </a:solidFill>
                <a:cs typeface="Times New Roman" panose="02020603050405020304" pitchFamily="18" charset="0"/>
              </a:rPr>
              <a:t>Распорядительный акт размещается на информационном стенде </a:t>
            </a:r>
            <a:r>
              <a:rPr lang="ru-RU" sz="18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ОУ </a:t>
            </a:r>
            <a:r>
              <a:rPr lang="ru-RU" sz="1800" dirty="0">
                <a:solidFill>
                  <a:prstClr val="black"/>
                </a:solidFill>
                <a:cs typeface="Times New Roman" panose="02020603050405020304" pitchFamily="18" charset="0"/>
              </a:rPr>
              <a:t>в день их издания.</a:t>
            </a:r>
          </a:p>
          <a:p>
            <a:pPr algn="just" eaLnBrk="1" hangingPunct="1">
              <a:defRPr/>
            </a:pPr>
            <a:endParaRPr lang="ru-RU" sz="1800" dirty="0">
              <a:solidFill>
                <a:prstClr val="black"/>
              </a:solidFill>
              <a:cs typeface="Times New Roman" panose="02020603050405020304" pitchFamily="18" charset="0"/>
            </a:endParaRPr>
          </a:p>
          <a:p>
            <a:pPr algn="just" eaLnBrk="1" hangingPunct="1">
              <a:defRPr/>
            </a:pPr>
            <a:endParaRPr lang="ru-RU" sz="18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8988" y="3200400"/>
            <a:ext cx="8694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dirty="0" smtClean="0">
                <a:solidFill>
                  <a:srgbClr val="000000"/>
                </a:solidFill>
              </a:rPr>
              <a:t>Примечание:</a:t>
            </a:r>
          </a:p>
          <a:p>
            <a:r>
              <a:rPr lang="ru-RU" sz="1800" dirty="0" smtClean="0">
                <a:solidFill>
                  <a:srgbClr val="000000"/>
                </a:solidFill>
              </a:rPr>
              <a:t>дети, зачисленные на обучение по программам дошкольного образования, продолжают обучение на ступени начального общего образования в этом ОУ (т.е. перевод на следующую ступень обучения) </a:t>
            </a:r>
            <a:endParaRPr lang="ru-RU" sz="1800" dirty="0">
              <a:solidFill>
                <a:srgbClr val="00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 bwMode="auto">
          <a:xfrm>
            <a:off x="75051" y="4648200"/>
            <a:ext cx="8842611" cy="1600200"/>
          </a:xfrm>
          <a:prstGeom prst="roundRect">
            <a:avLst/>
          </a:prstGeom>
          <a:solidFill>
            <a:srgbClr val="FF99CC"/>
          </a:solidFill>
          <a:ln>
            <a:headEnd type="none" w="sm" len="sm"/>
            <a:tailEnd type="none" w="sm" len="sm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endParaRPr lang="ru-RU" sz="20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Занятия предшкольной подготовкой </a:t>
            </a:r>
          </a:p>
          <a:p>
            <a:pPr algn="ctr">
              <a:lnSpc>
                <a:spcPct val="90000"/>
              </a:lnSpc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в выбранном для обучения ОУ</a:t>
            </a:r>
          </a:p>
          <a:p>
            <a:pPr algn="ctr">
              <a:lnSpc>
                <a:spcPct val="90000"/>
              </a:lnSpc>
            </a:pPr>
            <a:r>
              <a:rPr lang="ru-RU" sz="2000" b="1" dirty="0" smtClean="0">
                <a:solidFill>
                  <a:srgbClr val="000000"/>
                </a:solidFill>
                <a:latin typeface="Times New Roman" pitchFamily="18" charset="0"/>
              </a:rPr>
              <a:t>не являются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основанием для зачисления и не дают </a:t>
            </a:r>
          </a:p>
          <a:p>
            <a:pPr algn="ctr">
              <a:lnSpc>
                <a:spcPct val="90000"/>
              </a:lnSpc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преимущественного первоочередного права</a:t>
            </a:r>
            <a:endParaRPr lang="ru-RU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ct val="90000"/>
              </a:lnSpc>
            </a:pP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</a:rPr>
              <a:t>Вступительные испытания (процедуры) запрещены!!!</a:t>
            </a:r>
            <a:endParaRPr lang="ru-RU" sz="20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endParaRPr kumimoji="0" lang="ru-RU" sz="160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3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Тема Off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5128</TotalTime>
  <Words>1285</Words>
  <Application>Microsoft Office PowerPoint</Application>
  <PresentationFormat>Экран (4:3)</PresentationFormat>
  <Paragraphs>212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Symbol</vt:lpstr>
      <vt:lpstr>Tahoma</vt:lpstr>
      <vt:lpstr>Times New Roman</vt:lpstr>
      <vt:lpstr>Wingdings</vt:lpstr>
      <vt:lpstr>Тема Office</vt:lpstr>
      <vt:lpstr>Презентация PowerPoint</vt:lpstr>
      <vt:lpstr>Нормативные основания организации приема в 1 класс </vt:lpstr>
      <vt:lpstr>Нормативные основания организации приема в 1 класс </vt:lpstr>
      <vt:lpstr>Нормативные основания организации приема в 1 класс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 </vt:lpstr>
      <vt:lpstr> </vt:lpstr>
      <vt:lpstr>Презентация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Васильев Сергей Сергеевич</dc:creator>
  <cp:lastModifiedBy>Варакина</cp:lastModifiedBy>
  <cp:revision>375</cp:revision>
  <cp:lastPrinted>2006-04-01T04:52:03Z</cp:lastPrinted>
  <dcterms:created xsi:type="dcterms:W3CDTF">1999-12-02T05:36:26Z</dcterms:created>
  <dcterms:modified xsi:type="dcterms:W3CDTF">2017-01-25T06:04:00Z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TC011408041049</vt:lpwstr>
  </property>
</Properties>
</file>