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  <a:srgbClr val="B98EBC"/>
    <a:srgbClr val="BA8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76AB24-7877-49BC-8781-727EB433C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90F27A9-732A-497E-8781-0DABC58F1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98046A-6E95-4D06-9432-2E749C64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694B76-55DD-455E-8B9C-8EEDCCAF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38B53D-E38F-4EE6-875E-71EB81BAD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6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4CFAB5-539B-4FA2-AC87-0536EBDF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9653E50-445B-4B03-9936-49EAF6C5B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756E89-0C92-4BCF-9F43-65A4686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32D15ED-564E-4AB9-8279-5C7EFC276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A2A8C5-E4D2-4E57-A105-D90343F1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82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3657B07-B21A-4D24-ACC9-B1F1E5621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06AE9E-D51A-498E-B2DB-635C274B7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72D494-BBC5-4547-8573-08868065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69C2FBF-6413-4432-A789-A389D49FD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5DB92E-0310-4692-8610-12EA04EE9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29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26B43C-D1C7-49D8-9032-E52C99A4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FC215D-330C-44B4-B5E5-8994E38E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D0FB7BF-09A8-42E3-954E-D28FA30F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A4D06E-DCFD-4ADE-AF3F-9B33BE18B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7B4356-5065-4596-967B-D136BABF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FD1DBB-7A02-4C54-A4E4-FF0AEAC0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739D2A-77F7-46DD-B5A1-FC4A2B12B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BFD1CC-5805-499D-846F-B7D706858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1CD129-17FD-4BD3-9778-F03B0669B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232071-7B63-4E55-847B-69F850871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5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744BAC-55F8-4C61-BB9E-56BFEAB6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F6D2AD-96FF-4D8A-A4FF-789F217A0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2A4F2C1-D3F9-4AFA-A8E6-3B0C66AD6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E25AF7B-F9E7-452E-B741-2BE2151A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D76F7BD-67CE-4176-BDE4-A78DAE15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CA921A-2818-4620-9FC7-F9823D27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14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20EB90-7F4D-4407-A31E-52FDD353A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B42C55-8A35-4D0F-AF36-26531B58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FEBD42F-3D24-4802-A768-05396CD98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43304CA-22D5-46DA-8D91-C75D96739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445501-1F63-438F-ADC7-7CC174958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63209EB-9764-49A3-9CEB-EA373FAF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2D3D1B4-91A1-430B-9FCD-D6051B41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9B959CF-3180-4CCD-8035-5FE327028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703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92C97-E837-408B-B104-2AF3A7C2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E3DB0F-467F-4A2B-A341-D692E481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AACFF9A-23EE-440B-A609-57DA9A72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C77D11F-7531-495B-9FF1-C62E76F4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5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A4A1BE6-01D0-4E16-A77C-4F082FB4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87882F7-A297-4A9B-9B99-72FBFDD6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F920E25-477A-4D15-8D1C-64AE660A9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6514BB-D3EB-4794-AB4E-29B46ED5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B54F5E-CF5F-4005-95EE-4CF3DE28E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C44A2E5-A405-4CE8-A258-310DE872A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7440FB-4456-4044-AAA1-5C71A8AC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8067985-D593-4EB6-9BC3-72923B2B7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0B2074B-526D-44B8-BFF7-F5E81936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3F9D9B-2A92-4553-8246-56827F57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1D1D949-6412-4264-B7EA-DD92891872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2A8C0B-206E-46F4-931F-511557024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E02FB8-14E6-4EB7-82B1-C74228E20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0C89903-50E1-4386-AFBC-4E8F848A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4A319A-055E-4867-9BF3-59B519EA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5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33EEC1-F748-400A-86DC-CD463BBD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69B330-817C-468F-A9C5-284A24E11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46A60C-46DD-480B-AEF8-91761B065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2A675-1D03-4CB8-860F-0929D7FA3676}" type="datetimeFigureOut">
              <a:rPr lang="ru-RU" smtClean="0"/>
              <a:t>вс 24.12.23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21F4208-8A56-4F6B-9A94-E017B55312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4ABB25-C914-4A7A-89D1-E9871DE9E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2B913-A699-41CE-A931-98E21AD38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CFC450CD-8F84-4863-A81C-228582353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6"/>
            <a:ext cx="12176948" cy="68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5A34A8-A420-42D3-A3A9-CBAC7A342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" y="0"/>
            <a:ext cx="2534728" cy="2924959"/>
          </a:xfrm>
          <a:prstGeom prst="rect">
            <a:avLst/>
          </a:prstGeom>
        </p:spPr>
      </p:pic>
      <p:sp>
        <p:nvSpPr>
          <p:cNvPr id="6" name="Блок-схема: процесс 5">
            <a:extLst>
              <a:ext uri="{FF2B5EF4-FFF2-40B4-BE49-F238E27FC236}">
                <a16:creationId xmlns:a16="http://schemas.microsoft.com/office/drawing/2014/main" xmlns="" id="{4BBD04DF-45C9-43EF-8714-E396F7021607}"/>
              </a:ext>
            </a:extLst>
          </p:cNvPr>
          <p:cNvSpPr/>
          <p:nvPr/>
        </p:nvSpPr>
        <p:spPr>
          <a:xfrm>
            <a:off x="2912533" y="169334"/>
            <a:ext cx="8624711" cy="2472266"/>
          </a:xfrm>
          <a:prstGeom prst="flowChartProcess">
            <a:avLst/>
          </a:prstGeom>
          <a:ln w="38100">
            <a:solidFill>
              <a:srgbClr val="BA8DB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 smtClean="0">
              <a:solidFill>
                <a:srgbClr val="990099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990099"/>
                </a:solidFill>
              </a:rPr>
              <a:t>ОСНОВНАЯ </a:t>
            </a:r>
            <a:r>
              <a:rPr lang="ru-RU" sz="4000" b="1" dirty="0">
                <a:solidFill>
                  <a:srgbClr val="990099"/>
                </a:solidFill>
              </a:rPr>
              <a:t>ОБРАЗОВАТЕЛЬНАЯ </a:t>
            </a:r>
            <a:r>
              <a:rPr lang="ru-RU" sz="4000" b="1" dirty="0" smtClean="0">
                <a:solidFill>
                  <a:srgbClr val="990099"/>
                </a:solidFill>
              </a:rPr>
              <a:t>ПРОГРАММА</a:t>
            </a:r>
          </a:p>
          <a:p>
            <a:pPr algn="ctr"/>
            <a:r>
              <a:rPr lang="ru-RU" sz="4000" b="1" dirty="0">
                <a:solidFill>
                  <a:srgbClr val="990099"/>
                </a:solidFill>
              </a:rPr>
              <a:t>д</a:t>
            </a:r>
            <a:r>
              <a:rPr lang="ru-RU" sz="4000" b="1" dirty="0" smtClean="0">
                <a:solidFill>
                  <a:srgbClr val="990099"/>
                </a:solidFill>
              </a:rPr>
              <a:t>ошкольного</a:t>
            </a:r>
          </a:p>
          <a:p>
            <a:pPr algn="ctr"/>
            <a:r>
              <a:rPr lang="ru-RU" sz="4000" b="1" dirty="0" smtClean="0">
                <a:solidFill>
                  <a:srgbClr val="990099"/>
                </a:solidFill>
              </a:rPr>
              <a:t> образования</a:t>
            </a:r>
            <a:endParaRPr lang="ru-RU" sz="4000" b="1" dirty="0">
              <a:solidFill>
                <a:srgbClr val="990099"/>
              </a:solidFill>
            </a:endParaRPr>
          </a:p>
          <a:p>
            <a:pPr algn="ctr"/>
            <a:endParaRPr lang="ru-RU" sz="5400" b="1" dirty="0">
              <a:solidFill>
                <a:srgbClr val="990099"/>
              </a:solidFill>
            </a:endParaRPr>
          </a:p>
        </p:txBody>
      </p:sp>
      <p:sp>
        <p:nvSpPr>
          <p:cNvPr id="7" name="Блок-схема: процесс 6">
            <a:extLst>
              <a:ext uri="{FF2B5EF4-FFF2-40B4-BE49-F238E27FC236}">
                <a16:creationId xmlns:a16="http://schemas.microsoft.com/office/drawing/2014/main" xmlns="" id="{55EC2182-5E23-437C-8E9B-6363716B7E85}"/>
              </a:ext>
            </a:extLst>
          </p:cNvPr>
          <p:cNvSpPr/>
          <p:nvPr/>
        </p:nvSpPr>
        <p:spPr>
          <a:xfrm>
            <a:off x="2912532" y="2921303"/>
            <a:ext cx="8624711" cy="1842608"/>
          </a:xfrm>
          <a:prstGeom prst="flowChartProcess">
            <a:avLst/>
          </a:prstGeom>
          <a:ln w="38100">
            <a:solidFill>
              <a:srgbClr val="B98EB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660066"/>
                </a:solidFill>
              </a:rPr>
              <a:t>Муниципального </a:t>
            </a:r>
            <a:r>
              <a:rPr lang="ru-RU" sz="3200" b="1" dirty="0" smtClean="0">
                <a:solidFill>
                  <a:srgbClr val="660066"/>
                </a:solidFill>
              </a:rPr>
              <a:t>общеобразовательного учреждения</a:t>
            </a:r>
          </a:p>
          <a:p>
            <a:pPr algn="ctr"/>
            <a:r>
              <a:rPr lang="ru-RU" sz="3200" b="1" dirty="0" err="1" smtClean="0">
                <a:solidFill>
                  <a:srgbClr val="660066"/>
                </a:solidFill>
              </a:rPr>
              <a:t>Татищевская</a:t>
            </a:r>
            <a:r>
              <a:rPr lang="ru-RU" sz="3200" b="1" dirty="0" smtClean="0">
                <a:solidFill>
                  <a:srgbClr val="660066"/>
                </a:solidFill>
              </a:rPr>
              <a:t> основная</a:t>
            </a:r>
          </a:p>
          <a:p>
            <a:pPr algn="ctr"/>
            <a:r>
              <a:rPr lang="ru-RU" sz="3200" b="1" dirty="0" smtClean="0">
                <a:solidFill>
                  <a:srgbClr val="660066"/>
                </a:solidFill>
              </a:rPr>
              <a:t> общеобразовательная школа</a:t>
            </a:r>
            <a:endParaRPr lang="ru-RU" sz="3200" b="1" dirty="0">
              <a:solidFill>
                <a:srgbClr val="660066"/>
              </a:solidFill>
            </a:endParaRPr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:a16="http://schemas.microsoft.com/office/drawing/2014/main" xmlns="" id="{E5AB18DC-0A55-4DF0-ABE2-0B0FC9614888}"/>
              </a:ext>
            </a:extLst>
          </p:cNvPr>
          <p:cNvSpPr/>
          <p:nvPr/>
        </p:nvSpPr>
        <p:spPr>
          <a:xfrm>
            <a:off x="2912533" y="5043614"/>
            <a:ext cx="8624710" cy="1645052"/>
          </a:xfrm>
          <a:prstGeom prst="flowChartProcess">
            <a:avLst/>
          </a:prstGeom>
          <a:ln w="38100">
            <a:solidFill>
              <a:srgbClr val="B98EB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/>
          </a:p>
          <a:p>
            <a:pPr algn="ctr"/>
            <a:r>
              <a:rPr lang="ru-RU" sz="2800" b="1" dirty="0">
                <a:solidFill>
                  <a:srgbClr val="660066"/>
                </a:solidFill>
              </a:rPr>
              <a:t>Основная образовательная программа ДО принята </a:t>
            </a:r>
          </a:p>
          <a:p>
            <a:pPr algn="ctr"/>
            <a:r>
              <a:rPr lang="ru-RU" sz="2800" b="1" dirty="0">
                <a:solidFill>
                  <a:srgbClr val="660066"/>
                </a:solidFill>
              </a:rPr>
              <a:t>на педагогическом совете (протокол</a:t>
            </a:r>
          </a:p>
          <a:p>
            <a:pPr algn="ctr"/>
            <a:r>
              <a:rPr lang="ru-RU" sz="2800" b="1" dirty="0">
                <a:solidFill>
                  <a:srgbClr val="660066"/>
                </a:solidFill>
              </a:rPr>
              <a:t>№ </a:t>
            </a:r>
            <a:r>
              <a:rPr lang="ru-RU" sz="2800" b="1" dirty="0" smtClean="0">
                <a:solidFill>
                  <a:srgbClr val="660066"/>
                </a:solidFill>
              </a:rPr>
              <a:t>1 от 31.08. 2023г</a:t>
            </a:r>
            <a:r>
              <a:rPr lang="ru-RU" sz="2800" b="1" dirty="0">
                <a:solidFill>
                  <a:srgbClr val="660066"/>
                </a:solidFill>
              </a:rPr>
              <a:t>) утверждена </a:t>
            </a:r>
          </a:p>
          <a:p>
            <a:pPr algn="ctr"/>
            <a:r>
              <a:rPr lang="ru-RU" sz="2800" b="1" dirty="0" smtClean="0">
                <a:solidFill>
                  <a:srgbClr val="660066"/>
                </a:solidFill>
              </a:rPr>
              <a:t>Директором школы Стариковой И.И.</a:t>
            </a:r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22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CBE34F-39A6-4385-9C2F-1B01DD0A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65C1B553-B488-4AAE-A3FE-B78CC77967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F4A70F6-73AD-45C3-B3EB-E531C7E63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38C15867-CC4E-47A6-887F-42AB76A83656}"/>
              </a:ext>
            </a:extLst>
          </p:cNvPr>
          <p:cNvSpPr/>
          <p:nvPr/>
        </p:nvSpPr>
        <p:spPr>
          <a:xfrm>
            <a:off x="2968831" y="178130"/>
            <a:ext cx="8265226" cy="795647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</a:rPr>
              <a:t>ВОЗРАСТНЫЕ КАТЕГОРИИ ДЕТЕЙ В ДОО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7829DDDA-0005-44A2-BBB3-A492C3616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651283"/>
              </p:ext>
            </p:extLst>
          </p:nvPr>
        </p:nvGraphicFramePr>
        <p:xfrm>
          <a:off x="3099460" y="1151907"/>
          <a:ext cx="7920840" cy="32211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40280">
                  <a:extLst>
                    <a:ext uri="{9D8B030D-6E8A-4147-A177-3AD203B41FA5}">
                      <a16:colId xmlns:a16="http://schemas.microsoft.com/office/drawing/2014/main" xmlns="" val="1936724398"/>
                    </a:ext>
                  </a:extLst>
                </a:gridCol>
                <a:gridCol w="2640280">
                  <a:extLst>
                    <a:ext uri="{9D8B030D-6E8A-4147-A177-3AD203B41FA5}">
                      <a16:colId xmlns:a16="http://schemas.microsoft.com/office/drawing/2014/main" xmlns="" val="344913261"/>
                    </a:ext>
                  </a:extLst>
                </a:gridCol>
                <a:gridCol w="2640280">
                  <a:extLst>
                    <a:ext uri="{9D8B030D-6E8A-4147-A177-3AD203B41FA5}">
                      <a16:colId xmlns:a16="http://schemas.microsoft.com/office/drawing/2014/main" xmlns="" val="1680668548"/>
                    </a:ext>
                  </a:extLst>
                </a:gridCol>
              </a:tblGrid>
              <a:tr h="721741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Возрастная категория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Направленность группы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u="none" strike="noStrike" kern="1200" baseline="0" dirty="0">
                          <a:solidFill>
                            <a:srgbClr val="660066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групп</a:t>
                      </a:r>
                      <a:endParaRPr lang="ru-RU" sz="2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1726387"/>
                  </a:ext>
                </a:extLst>
              </a:tr>
              <a:tr h="6589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 1года</a:t>
                      </a:r>
                      <a:r>
                        <a:rPr lang="ru-RU" baseline="0" dirty="0" smtClean="0"/>
                        <a:t> до</a:t>
                      </a:r>
                      <a:r>
                        <a:rPr lang="ru-RU" dirty="0" smtClean="0"/>
                        <a:t> 4 лет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/>
                        <a:t>г</a:t>
                      </a:r>
                      <a:r>
                        <a:rPr lang="ru-RU" dirty="0" smtClean="0"/>
                        <a:t>руппа</a:t>
                      </a:r>
                      <a:endParaRPr lang="ru-RU" dirty="0"/>
                    </a:p>
                    <a:p>
                      <a:pPr algn="ctr"/>
                      <a:r>
                        <a:rPr lang="ru-RU" dirty="0" smtClean="0"/>
                        <a:t>«Гномики»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Общеразвивающая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3107685"/>
                  </a:ext>
                </a:extLst>
              </a:tr>
              <a:tr h="6589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4   до 7 лет </a:t>
                      </a:r>
                    </a:p>
                    <a:p>
                      <a:pPr algn="ctr"/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  <a:p>
                      <a:pPr algn="ctr"/>
                      <a:r>
                        <a:rPr lang="ru-RU" dirty="0" smtClean="0"/>
                        <a:t>«Непоседы»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Общеразвивающая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01465"/>
                  </a:ext>
                </a:extLst>
              </a:tr>
              <a:tr h="6589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660066"/>
                          </a:solidFill>
                        </a:rPr>
                        <a:t>Всего: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0066"/>
                          </a:solidFill>
                        </a:rPr>
                        <a:t>2</a:t>
                      </a:r>
                      <a:r>
                        <a:rPr lang="ru-RU" sz="2000" b="1" dirty="0" smtClean="0">
                          <a:solidFill>
                            <a:srgbClr val="660066"/>
                          </a:solidFill>
                        </a:rPr>
                        <a:t> группы</a:t>
                      </a:r>
                      <a:endParaRPr lang="ru-RU" sz="2000" b="1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8911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647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39EB05-F2BC-4A00-9209-502FC8DA9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1DAFAC88-D5A1-4CAC-B086-7E526722D4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9ADDD0-80BC-4BD7-BBD5-22F952292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A3EF111B-0E1E-4B08-A844-024DCD930839}"/>
              </a:ext>
            </a:extLst>
          </p:cNvPr>
          <p:cNvSpPr/>
          <p:nvPr/>
        </p:nvSpPr>
        <p:spPr>
          <a:xfrm>
            <a:off x="3374355" y="178131"/>
            <a:ext cx="7979445" cy="1009402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660066"/>
                </a:solidFill>
              </a:rPr>
              <a:t>ЦЕЛЕВЫЕ ОРИЕНТИРЫ</a:t>
            </a:r>
          </a:p>
          <a:p>
            <a:pPr algn="ctr"/>
            <a:r>
              <a:rPr lang="ru-RU" sz="2400" b="1" dirty="0">
                <a:solidFill>
                  <a:srgbClr val="660066"/>
                </a:solidFill>
              </a:rPr>
              <a:t>НА ЭТАПЕ ЗАВЕРШЕНИЯ ДОШКОЛЬНОГО</a:t>
            </a:r>
          </a:p>
          <a:p>
            <a:pPr algn="ctr"/>
            <a:r>
              <a:rPr lang="ru-RU" sz="2400" b="1" dirty="0">
                <a:solidFill>
                  <a:srgbClr val="660066"/>
                </a:solidFill>
              </a:rPr>
              <a:t>ОБРАЗОВАНИЯ:</a:t>
            </a:r>
            <a:endParaRPr lang="ru-RU" sz="2400" dirty="0">
              <a:solidFill>
                <a:srgbClr val="660066"/>
              </a:solidFill>
            </a:endParaRP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EEC24918-5ED5-4D17-87AA-05DD0E0A19CF}"/>
              </a:ext>
            </a:extLst>
          </p:cNvPr>
          <p:cNvSpPr/>
          <p:nvPr/>
        </p:nvSpPr>
        <p:spPr>
          <a:xfrm>
            <a:off x="2538629" y="1739653"/>
            <a:ext cx="9374795" cy="4091131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/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ребенок овладевает основными культурными способами деятельности, проявляет инициативу и самостоятельность в разных видах деятельности, способен выбирать себе род занятий, участников по совместной 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ребенок обладает развитым воображением, которое реализуется в разных видах деятельности, и прежде всего в игре,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</a:t>
            </a:r>
          </a:p>
          <a:p>
            <a:r>
              <a:rPr lang="ru-RU" sz="1600" dirty="0"/>
              <a:t>      разрешать конфликты;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 ребенок достаточно хорошо владеет устной речью, может выражать свои мысли и желания, использует речь для выражения своих мыслей, чувств и желаний, у ребенка складываются предпосылки грамотности;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389B48B1-4546-4419-BAE4-A6935C97E822}"/>
              </a:ext>
            </a:extLst>
          </p:cNvPr>
          <p:cNvSpPr/>
          <p:nvPr/>
        </p:nvSpPr>
        <p:spPr>
          <a:xfrm>
            <a:off x="6983710" y="5893700"/>
            <a:ext cx="484632" cy="978408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A697AB7A-C268-45B3-B816-37ED71693429}"/>
              </a:ext>
            </a:extLst>
          </p:cNvPr>
          <p:cNvSpPr/>
          <p:nvPr/>
        </p:nvSpPr>
        <p:spPr>
          <a:xfrm>
            <a:off x="6983710" y="1250449"/>
            <a:ext cx="484632" cy="627233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26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C074EE-40FB-4917-8C11-5E351D4C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6B0A4CDF-00C5-4F90-83AA-A8975C6872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B71E50-3187-49D2-ADDD-D5F83565E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BCC7975A-C8C9-4F85-973F-32DA453AEFFE}"/>
              </a:ext>
            </a:extLst>
          </p:cNvPr>
          <p:cNvSpPr/>
          <p:nvPr/>
        </p:nvSpPr>
        <p:spPr>
          <a:xfrm>
            <a:off x="7037258" y="50312"/>
            <a:ext cx="484632" cy="978408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24FD33BB-F5F1-455E-8164-8EF5A38759F8}"/>
              </a:ext>
            </a:extLst>
          </p:cNvPr>
          <p:cNvSpPr/>
          <p:nvPr/>
        </p:nvSpPr>
        <p:spPr>
          <a:xfrm>
            <a:off x="2683823" y="1211282"/>
            <a:ext cx="9191502" cy="5597219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 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 ребенок проявляет любознательность; задает вопросы взрослым и сверстникам, интересуется причинно- следственными связями, пытается самостоятельно придумать объяснения явлениям природы и поступкам людей склонен наблюдать,</a:t>
            </a:r>
          </a:p>
          <a:p>
            <a:r>
              <a:rPr lang="ru-RU" sz="1600" dirty="0"/>
              <a:t>      экспериментировать, обладает начальными знаниями о себе, о природном и социальном мире, в котором он живет, знаком с произведениями детской литературы, обладает элементарными представлениями из области живой природы, естествознания, математики, истории, ребенок способен к принятию собственных решений, опираясь на свои знания и умения в различных видах 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знаком с государственной символикой: герб, флаг, гимн. Имеет представление о значении государственных символов России. Проявляет уважительное отношение к гербу</a:t>
            </a:r>
            <a:r>
              <a:rPr lang="ru-RU" sz="1600" b="1" dirty="0"/>
              <a:t>, </a:t>
            </a:r>
            <a:r>
              <a:rPr lang="ru-RU" sz="1600" dirty="0"/>
              <a:t>флагу</a:t>
            </a:r>
            <a:r>
              <a:rPr lang="ru-RU" sz="1600" b="1" dirty="0"/>
              <a:t>, </a:t>
            </a:r>
            <a:r>
              <a:rPr lang="ru-RU" sz="1600" dirty="0"/>
              <a:t>гимну РФ</a:t>
            </a:r>
            <a:r>
              <a:rPr lang="ru-RU" sz="1600" b="1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знаком со столицей нашей Родины – Москвой и другими городами России, знаменитыми россиянами. Имеет представление о том, что Россия многонациональная страна с самобытными, равноправными культурами. Проявляет гражданско-патриотические чувства: любовь, гордость и уважение к своей стране, ее культуре, государственным символам. Осознаёт личную причастность к жизни Родины.</a:t>
            </a:r>
          </a:p>
        </p:txBody>
      </p:sp>
    </p:spTree>
    <p:extLst>
      <p:ext uri="{BB962C8B-B14F-4D97-AF65-F5344CB8AC3E}">
        <p14:creationId xmlns:p14="http://schemas.microsoft.com/office/powerpoint/2010/main" val="410246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13444B-D5D2-4C19-B22C-305BD4F4C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92A0A726-6C9A-4E8C-BE5F-35F42813B7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24E1A4-8CCA-4D4E-A87A-C715137FC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A4E43705-9773-4DFE-9DFF-4C65310A20A4}"/>
              </a:ext>
            </a:extLst>
          </p:cNvPr>
          <p:cNvSpPr/>
          <p:nvPr/>
        </p:nvSpPr>
        <p:spPr>
          <a:xfrm>
            <a:off x="7239138" y="20741"/>
            <a:ext cx="484632" cy="781775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5481E46F-CCFA-49EA-A796-365B4D31EBF7}"/>
              </a:ext>
            </a:extLst>
          </p:cNvPr>
          <p:cNvSpPr/>
          <p:nvPr/>
        </p:nvSpPr>
        <p:spPr>
          <a:xfrm>
            <a:off x="3740727" y="880771"/>
            <a:ext cx="7481455" cy="1121290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660066"/>
                </a:solidFill>
              </a:rPr>
              <a:t>ОРГАНИЗАЦИОННЫЙ РАЗДЕЛ</a:t>
            </a:r>
            <a:endParaRPr lang="ru-RU" sz="4400" dirty="0">
              <a:solidFill>
                <a:srgbClr val="660066"/>
              </a:solidFill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9C3E6A1F-34E1-4518-99AF-5F41B4FCCCB6}"/>
              </a:ext>
            </a:extLst>
          </p:cNvPr>
          <p:cNvSpPr/>
          <p:nvPr/>
        </p:nvSpPr>
        <p:spPr>
          <a:xfrm>
            <a:off x="7239138" y="2035072"/>
            <a:ext cx="484632" cy="589375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xmlns="" id="{D8332552-9764-479B-98AC-DC85AA548209}"/>
              </a:ext>
            </a:extLst>
          </p:cNvPr>
          <p:cNvSpPr/>
          <p:nvPr/>
        </p:nvSpPr>
        <p:spPr>
          <a:xfrm>
            <a:off x="3740726" y="2716085"/>
            <a:ext cx="7481455" cy="3922221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rgbClr val="660066"/>
                </a:solidFill>
              </a:rPr>
              <a:t>Режим дня </a:t>
            </a:r>
            <a:r>
              <a:rPr lang="ru-RU" sz="1700" dirty="0"/>
              <a:t>составлен с учетом комплексной программой дошкольного</a:t>
            </a:r>
          </a:p>
          <a:p>
            <a:r>
              <a:rPr lang="ru-RU" sz="1700" dirty="0"/>
              <a:t>образования с учётом Инновационной программы дошкольного образования «От рождения до школы» под редакцией Н.Е. </a:t>
            </a:r>
            <a:r>
              <a:rPr lang="ru-RU" sz="1700" dirty="0" err="1"/>
              <a:t>Вераксы</a:t>
            </a:r>
            <a:r>
              <a:rPr lang="ru-RU" sz="1700" dirty="0"/>
              <a:t>, Т.С. Комаровой, Э.М. Дорофеевой и </a:t>
            </a:r>
            <a:r>
              <a:rPr lang="ru-RU" sz="1700" dirty="0" err="1"/>
              <a:t>СанПином</a:t>
            </a:r>
            <a:r>
              <a:rPr lang="ru-RU" sz="1700" dirty="0"/>
              <a:t> 2.4.3648 -20.</a:t>
            </a:r>
          </a:p>
          <a:p>
            <a:r>
              <a:rPr lang="ru-RU" sz="1700" b="1" dirty="0">
                <a:solidFill>
                  <a:srgbClr val="660066"/>
                </a:solidFill>
              </a:rPr>
              <a:t>Основные принципы построения режима дня: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 Режим дня выполняется на протяжении всего периода воспитания детей в</a:t>
            </a:r>
          </a:p>
          <a:p>
            <a:r>
              <a:rPr lang="ru-RU" sz="1700" dirty="0"/>
              <a:t>дошкольном учреждении, сохраняя последовательность, постоянство и</a:t>
            </a:r>
          </a:p>
          <a:p>
            <a:r>
              <a:rPr lang="ru-RU" sz="1700" dirty="0"/>
              <a:t>постепенность.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 Соответствие правильности построения режима дня возрастным</a:t>
            </a:r>
          </a:p>
          <a:p>
            <a:r>
              <a:rPr lang="ru-RU" sz="1700" dirty="0"/>
              <a:t>психофизиологическим особенностям дошкольника, в ДОУ для каждой возрастной группы определен свой режим дня.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/>
              <a:t> Организация режима дня проводится с учетом теплого и холодного периодов года.</a:t>
            </a:r>
          </a:p>
        </p:txBody>
      </p:sp>
    </p:spTree>
    <p:extLst>
      <p:ext uri="{BB962C8B-B14F-4D97-AF65-F5344CB8AC3E}">
        <p14:creationId xmlns:p14="http://schemas.microsoft.com/office/powerpoint/2010/main" val="266842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BCA512-9F6D-487F-B770-85989A63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23E9ED2E-74F4-4403-A06D-83E2F086B7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EFDAA0-6A50-4E0B-B468-C4EDC9EEA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6A5144C8-0540-4AEC-92AF-39D777176E1D}"/>
              </a:ext>
            </a:extLst>
          </p:cNvPr>
          <p:cNvSpPr/>
          <p:nvPr/>
        </p:nvSpPr>
        <p:spPr>
          <a:xfrm>
            <a:off x="3135086" y="118754"/>
            <a:ext cx="8218714" cy="855024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660066"/>
                </a:solidFill>
              </a:rPr>
              <a:t>СОДЕРЖАТЕЛЬНЫЙ РАЗДЕЛ</a:t>
            </a:r>
            <a:endParaRPr lang="ru-RU" sz="4400" dirty="0">
              <a:solidFill>
                <a:srgbClr val="660066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830CB522-C80E-41A6-9368-63EBC6D24E44}"/>
              </a:ext>
            </a:extLst>
          </p:cNvPr>
          <p:cNvSpPr/>
          <p:nvPr/>
        </p:nvSpPr>
        <p:spPr>
          <a:xfrm>
            <a:off x="7220197" y="1092531"/>
            <a:ext cx="484632" cy="486887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4D550D82-8D2A-415F-BE68-7C0C2821EB2F}"/>
              </a:ext>
            </a:extLst>
          </p:cNvPr>
          <p:cNvSpPr/>
          <p:nvPr/>
        </p:nvSpPr>
        <p:spPr>
          <a:xfrm>
            <a:off x="3135086" y="1690688"/>
            <a:ext cx="8218714" cy="5048558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/>
              <a:t>Образовательный процесс </a:t>
            </a:r>
            <a:r>
              <a:rPr lang="ru-RU" sz="3600" dirty="0" err="1"/>
              <a:t>простраивается</a:t>
            </a:r>
            <a:r>
              <a:rPr lang="ru-RU" sz="3600" dirty="0"/>
              <a:t> с учетом комплексной общеобразовательной программы</a:t>
            </a:r>
          </a:p>
          <a:p>
            <a:pPr algn="ctr"/>
            <a:r>
              <a:rPr lang="ru-RU" sz="3600" dirty="0"/>
              <a:t>дошкольного образования «От рождения до школы» под редакцией Н.Е. </a:t>
            </a:r>
            <a:r>
              <a:rPr lang="ru-RU" sz="3600" dirty="0" err="1"/>
              <a:t>Вераксы</a:t>
            </a:r>
            <a:r>
              <a:rPr lang="ru-RU" sz="3600" dirty="0"/>
              <a:t>, Т.С. Комаровой, Э.М. Дорофеевой, а также парциальных образовательных программ и методических пособий.</a:t>
            </a:r>
          </a:p>
        </p:txBody>
      </p:sp>
    </p:spTree>
    <p:extLst>
      <p:ext uri="{BB962C8B-B14F-4D97-AF65-F5344CB8AC3E}">
        <p14:creationId xmlns:p14="http://schemas.microsoft.com/office/powerpoint/2010/main" val="344628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F1F0E0-9DA4-4754-A1F4-39F30297C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736F7C67-8E20-4865-98DD-4F7D725480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ACE48B1-0AE9-4C50-8304-FEA1E32FC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A7C826E7-5411-42CA-9DCB-E08CBD817695}"/>
              </a:ext>
            </a:extLst>
          </p:cNvPr>
          <p:cNvSpPr/>
          <p:nvPr/>
        </p:nvSpPr>
        <p:spPr>
          <a:xfrm>
            <a:off x="2861953" y="106879"/>
            <a:ext cx="8835242" cy="593765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660066"/>
                </a:solidFill>
              </a:rPr>
              <a:t>ОСНОВНЫЕ НАПРАВЛЕНИЯ</a:t>
            </a:r>
            <a:endParaRPr lang="ru-RU" sz="4400" dirty="0">
              <a:solidFill>
                <a:srgbClr val="660066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CE430DAF-7683-4309-B9A5-79D97315A1D9}"/>
              </a:ext>
            </a:extLst>
          </p:cNvPr>
          <p:cNvSpPr/>
          <p:nvPr/>
        </p:nvSpPr>
        <p:spPr>
          <a:xfrm>
            <a:off x="7042068" y="843148"/>
            <a:ext cx="484632" cy="486888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E1E7BE74-A7FF-424D-AF34-3483D52FF8EE}"/>
              </a:ext>
            </a:extLst>
          </p:cNvPr>
          <p:cNvSpPr/>
          <p:nvPr/>
        </p:nvSpPr>
        <p:spPr>
          <a:xfrm>
            <a:off x="2861953" y="1531917"/>
            <a:ext cx="8835241" cy="5058888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rgbClr val="660066"/>
                </a:solidFill>
              </a:rPr>
              <a:t>Социально- коммуникативное развитие</a:t>
            </a:r>
          </a:p>
          <a:p>
            <a:r>
              <a:rPr lang="ru-RU" sz="1600" b="1" dirty="0"/>
              <a:t>Цель: </a:t>
            </a:r>
            <a:r>
              <a:rPr lang="ru-RU" sz="1600" dirty="0"/>
              <a:t>развитие общения и взаимодействия ребенка со взрослыми и сверстниками,</a:t>
            </a:r>
          </a:p>
          <a:p>
            <a:r>
              <a:rPr lang="ru-RU" sz="1600" dirty="0"/>
              <a:t>становление самостоятельности, целенаправленности и саморегуляции собственных</a:t>
            </a:r>
          </a:p>
          <a:p>
            <a:r>
              <a:rPr lang="ru-RU" sz="1600" dirty="0"/>
              <a:t>действий, развитие социального и эмоционального интеллекта.</a:t>
            </a:r>
          </a:p>
          <a:p>
            <a:r>
              <a:rPr lang="ru-RU" b="1" u="sng" dirty="0">
                <a:solidFill>
                  <a:srgbClr val="660066"/>
                </a:solidFill>
              </a:rPr>
              <a:t>Познавательное развитие</a:t>
            </a:r>
          </a:p>
          <a:p>
            <a:r>
              <a:rPr lang="ru-RU" sz="1600" b="1" dirty="0"/>
              <a:t>Цель: </a:t>
            </a:r>
            <a:r>
              <a:rPr lang="ru-RU" sz="1600" dirty="0"/>
              <a:t>развитие познавательных интересов и познавательных способностей детей, которые</a:t>
            </a:r>
          </a:p>
          <a:p>
            <a:r>
              <a:rPr lang="ru-RU" sz="1600" dirty="0"/>
              <a:t>Можно подразделить на сенсорные, интеллектуально-познавательные и интеллектуально-творческие.</a:t>
            </a:r>
          </a:p>
          <a:p>
            <a:r>
              <a:rPr lang="ru-RU" b="1" u="sng" dirty="0">
                <a:solidFill>
                  <a:srgbClr val="660066"/>
                </a:solidFill>
              </a:rPr>
              <a:t>Речевое развитие</a:t>
            </a:r>
          </a:p>
          <a:p>
            <a:r>
              <a:rPr lang="ru-RU" sz="1600" b="1" dirty="0"/>
              <a:t>Цель: </a:t>
            </a:r>
            <a:r>
              <a:rPr lang="ru-RU" sz="1600" dirty="0"/>
              <a:t>формирование устной речи и навыков речевого общения с окружающими на основе</a:t>
            </a:r>
          </a:p>
          <a:p>
            <a:r>
              <a:rPr lang="ru-RU" sz="1600" dirty="0"/>
              <a:t>Овладения литературным языком своего народа.</a:t>
            </a:r>
          </a:p>
          <a:p>
            <a:r>
              <a:rPr lang="ru-RU" b="1" u="sng" dirty="0">
                <a:solidFill>
                  <a:srgbClr val="660066"/>
                </a:solidFill>
              </a:rPr>
              <a:t>Художественно-эстетическое развитие</a:t>
            </a:r>
          </a:p>
          <a:p>
            <a:r>
              <a:rPr lang="ru-RU" sz="1600" b="1" dirty="0"/>
              <a:t>Цель: </a:t>
            </a:r>
            <a:r>
              <a:rPr lang="ru-RU" sz="1600" dirty="0"/>
              <a:t>формирование интереса к эстетической стороне окружающей действительности и</a:t>
            </a:r>
          </a:p>
          <a:p>
            <a:r>
              <a:rPr lang="ru-RU" sz="1600" dirty="0"/>
              <a:t>развитие детского художественного творчества, интереса к самостоятельной творческой</a:t>
            </a:r>
          </a:p>
          <a:p>
            <a:r>
              <a:rPr lang="ru-RU" sz="1600" dirty="0"/>
              <a:t>деятельности (изобразительной, конструктивно-модельной, музыкальной и др.);</a:t>
            </a:r>
          </a:p>
          <a:p>
            <a:r>
              <a:rPr lang="ru-RU" sz="1600" dirty="0"/>
              <a:t>удовлетворение потребности детей в самовыражении.</a:t>
            </a:r>
          </a:p>
          <a:p>
            <a:r>
              <a:rPr lang="ru-RU" b="1" u="sng" dirty="0">
                <a:solidFill>
                  <a:srgbClr val="660066"/>
                </a:solidFill>
              </a:rPr>
              <a:t>Физическое развитие</a:t>
            </a:r>
          </a:p>
          <a:p>
            <a:r>
              <a:rPr lang="ru-RU" sz="1600" b="1" dirty="0"/>
              <a:t>Цель: </a:t>
            </a:r>
            <a:r>
              <a:rPr lang="ru-RU" sz="1600" dirty="0"/>
              <a:t>формирование интереса к занятиям физической культурой, воспитание ценностного</a:t>
            </a:r>
          </a:p>
          <a:p>
            <a:r>
              <a:rPr lang="ru-RU" sz="1600" dirty="0"/>
              <a:t>отношения; основ здорового образа жизни.</a:t>
            </a:r>
          </a:p>
        </p:txBody>
      </p:sp>
    </p:spTree>
    <p:extLst>
      <p:ext uri="{BB962C8B-B14F-4D97-AF65-F5344CB8AC3E}">
        <p14:creationId xmlns:p14="http://schemas.microsoft.com/office/powerpoint/2010/main" val="716567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C9F377-5CF5-401C-B1E9-BE69418D7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412B86BE-D761-4618-93D1-51326B6898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690" y="-645747"/>
            <a:ext cx="13297833" cy="74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54345DB-4DB4-4FED-A664-8D3A098D2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16EF2976-14A0-4E61-9859-5DAEAAEF2141}"/>
              </a:ext>
            </a:extLst>
          </p:cNvPr>
          <p:cNvSpPr/>
          <p:nvPr/>
        </p:nvSpPr>
        <p:spPr>
          <a:xfrm>
            <a:off x="3374356" y="130629"/>
            <a:ext cx="7979444" cy="605641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</a:rPr>
              <a:t>ВИДЫ ДЕТСКОЙ ДЕЯТЕЛЬНОСТИ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CD9A60A7-90BE-4890-887D-4946D9EE3C7A}"/>
              </a:ext>
            </a:extLst>
          </p:cNvPr>
          <p:cNvSpPr/>
          <p:nvPr/>
        </p:nvSpPr>
        <p:spPr>
          <a:xfrm>
            <a:off x="2666397" y="1206890"/>
            <a:ext cx="2933206" cy="1940070"/>
          </a:xfrm>
          <a:prstGeom prst="ellips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60066"/>
                </a:solidFill>
              </a:rPr>
              <a:t>ИГРОВАЯ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A3431FF5-5FD6-4BC4-8868-6481121DED88}"/>
              </a:ext>
            </a:extLst>
          </p:cNvPr>
          <p:cNvSpPr/>
          <p:nvPr/>
        </p:nvSpPr>
        <p:spPr>
          <a:xfrm>
            <a:off x="384397" y="4938268"/>
            <a:ext cx="3112885" cy="1828800"/>
          </a:xfrm>
          <a:prstGeom prst="ellips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60066"/>
                </a:solidFill>
              </a:rPr>
              <a:t>МУЗЫКАЛЬНАЯ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91ED8D89-F391-4B98-9C24-4F977B72C3DC}"/>
              </a:ext>
            </a:extLst>
          </p:cNvPr>
          <p:cNvSpPr/>
          <p:nvPr/>
        </p:nvSpPr>
        <p:spPr>
          <a:xfrm>
            <a:off x="9041468" y="1091958"/>
            <a:ext cx="3020291" cy="1894237"/>
          </a:xfrm>
          <a:prstGeom prst="ellips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0" b="1" dirty="0">
                <a:solidFill>
                  <a:srgbClr val="660066"/>
                </a:solidFill>
              </a:rPr>
              <a:t>ПОЗНАВАТЕЛЬНО-ИССЛЕДОВАТЕЛЬСКАЯ, КОНСТРУИРОВАНИЕ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09E2D272-2508-4AC3-A436-4E397BF90BD2}"/>
              </a:ext>
            </a:extLst>
          </p:cNvPr>
          <p:cNvSpPr/>
          <p:nvPr/>
        </p:nvSpPr>
        <p:spPr>
          <a:xfrm>
            <a:off x="9012172" y="3800716"/>
            <a:ext cx="3112885" cy="1782967"/>
          </a:xfrm>
          <a:prstGeom prst="ellips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660066"/>
                </a:solidFill>
              </a:rPr>
              <a:t>ВОСПРИЯТИЕ ХУДОЖЕСТВЕННОЙ ЛИТЕРАТУРЫ И ФОЛЬКЛОРА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7D4068DC-02A3-4CA1-9B65-63CA3CC2D4EE}"/>
              </a:ext>
            </a:extLst>
          </p:cNvPr>
          <p:cNvSpPr/>
          <p:nvPr/>
        </p:nvSpPr>
        <p:spPr>
          <a:xfrm>
            <a:off x="5796283" y="2171674"/>
            <a:ext cx="3294972" cy="1845190"/>
          </a:xfrm>
          <a:prstGeom prst="ellips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700" b="1" dirty="0">
                <a:solidFill>
                  <a:srgbClr val="660066"/>
                </a:solidFill>
              </a:rPr>
              <a:t>КОММУНИКАТИВНАЯ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D4AFE04C-D8EB-4031-9990-B8F47BB8547E}"/>
              </a:ext>
            </a:extLst>
          </p:cNvPr>
          <p:cNvSpPr/>
          <p:nvPr/>
        </p:nvSpPr>
        <p:spPr>
          <a:xfrm>
            <a:off x="130241" y="2926334"/>
            <a:ext cx="2773663" cy="1828800"/>
          </a:xfrm>
          <a:prstGeom prst="ellips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60066"/>
                </a:solidFill>
              </a:rPr>
              <a:t>ИЗОБРАЗИТЕЛЬНАЯ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C92F4C9C-B500-403D-A941-BFA473E8AE08}"/>
              </a:ext>
            </a:extLst>
          </p:cNvPr>
          <p:cNvSpPr/>
          <p:nvPr/>
        </p:nvSpPr>
        <p:spPr>
          <a:xfrm>
            <a:off x="3214343" y="3535540"/>
            <a:ext cx="3112884" cy="1940070"/>
          </a:xfrm>
          <a:prstGeom prst="ellips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0066"/>
                </a:solidFill>
              </a:rPr>
              <a:t>ДВИГАТЕЛЬНАЯ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8741D1EB-5A67-4475-9B3D-A619528D952E}"/>
              </a:ext>
            </a:extLst>
          </p:cNvPr>
          <p:cNvSpPr/>
          <p:nvPr/>
        </p:nvSpPr>
        <p:spPr>
          <a:xfrm>
            <a:off x="6022214" y="4828056"/>
            <a:ext cx="3294972" cy="1907909"/>
          </a:xfrm>
          <a:prstGeom prst="ellipse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660066"/>
                </a:solidFill>
              </a:rPr>
              <a:t>САМООБСЛУЖИВАНИЕ И ЭЛЕМЕНТАРНЫЙ БЫТОВОЙ ТРУД</a:t>
            </a:r>
          </a:p>
        </p:txBody>
      </p:sp>
    </p:spTree>
    <p:extLst>
      <p:ext uri="{BB962C8B-B14F-4D97-AF65-F5344CB8AC3E}">
        <p14:creationId xmlns:p14="http://schemas.microsoft.com/office/powerpoint/2010/main" val="2427336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E92FC-2488-4AB5-96BB-AC2159DF3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66A1635D-24DF-4CB5-8144-EFD1FA065C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2B54F0-563D-4225-9A1C-6256824FD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4" name="Блок-схема: альтернативный процесс 3">
            <a:extLst>
              <a:ext uri="{FF2B5EF4-FFF2-40B4-BE49-F238E27FC236}">
                <a16:creationId xmlns:a16="http://schemas.microsoft.com/office/drawing/2014/main" xmlns="" id="{47F4B2C3-877B-417C-984D-5EAB66821D27}"/>
              </a:ext>
            </a:extLst>
          </p:cNvPr>
          <p:cNvSpPr/>
          <p:nvPr/>
        </p:nvSpPr>
        <p:spPr>
          <a:xfrm>
            <a:off x="3728852" y="142505"/>
            <a:ext cx="7624948" cy="771896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0066"/>
                </a:solidFill>
              </a:rPr>
              <a:t>СОТРУДНИЧЕСТВО С СЕМЬЁЙ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F9DAD9CE-D162-4556-BD5F-58B35FF71C87}"/>
              </a:ext>
            </a:extLst>
          </p:cNvPr>
          <p:cNvSpPr/>
          <p:nvPr/>
        </p:nvSpPr>
        <p:spPr>
          <a:xfrm>
            <a:off x="7327075" y="914401"/>
            <a:ext cx="484632" cy="776287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8A482AF3-8234-4624-986A-9DC9B68992AA}"/>
              </a:ext>
            </a:extLst>
          </p:cNvPr>
          <p:cNvSpPr/>
          <p:nvPr/>
        </p:nvSpPr>
        <p:spPr>
          <a:xfrm>
            <a:off x="3728852" y="1781299"/>
            <a:ext cx="7624948" cy="3859480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</a:rPr>
              <a:t>Основные направления и формы работы с семьей: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 </a:t>
            </a:r>
            <a:r>
              <a:rPr lang="ru-RU" dirty="0" err="1"/>
              <a:t>взаимопознание</a:t>
            </a:r>
            <a:r>
              <a:rPr lang="ru-RU" dirty="0"/>
              <a:t> и </a:t>
            </a:r>
            <a:r>
              <a:rPr lang="ru-RU" dirty="0" err="1"/>
              <a:t>взаимоинформирование</a:t>
            </a:r>
            <a:r>
              <a:rPr lang="ru-RU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специально организуемая социально-педагогическая диагностика с использованием бесед, анкетирования, сочинений;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участие в проектной деятельности;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участие в праздниках, развлечениях, экскурсиях;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организация дней открытых дверей в детском саду;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разнообразные собрания-встречи, ориентированные на знакомство с достижениями и трудностями воспитывающих детей сторон;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копилка добрых дел;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«гость группы».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C0250623-8E47-4E9C-B9D8-A2B750060DD3}"/>
              </a:ext>
            </a:extLst>
          </p:cNvPr>
          <p:cNvSpPr/>
          <p:nvPr/>
        </p:nvSpPr>
        <p:spPr>
          <a:xfrm>
            <a:off x="7327075" y="5769785"/>
            <a:ext cx="484632" cy="978408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0232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0B878C-EC86-4A59-B01D-3266123B2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7BB27558-3F7B-4A7D-972B-18879E9BE0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EDACF8-1362-41B5-A2B5-A1E1249EE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A27DC6E8-5516-473F-85E1-771B5F7F7721}"/>
              </a:ext>
            </a:extLst>
          </p:cNvPr>
          <p:cNvSpPr/>
          <p:nvPr/>
        </p:nvSpPr>
        <p:spPr>
          <a:xfrm>
            <a:off x="6987669" y="49498"/>
            <a:ext cx="484632" cy="978408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EF86F6F1-4027-4C46-9880-67DBC449DA52}"/>
              </a:ext>
            </a:extLst>
          </p:cNvPr>
          <p:cNvSpPr/>
          <p:nvPr/>
        </p:nvSpPr>
        <p:spPr>
          <a:xfrm>
            <a:off x="3374356" y="1175657"/>
            <a:ext cx="7883452" cy="4275117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</a:rPr>
              <a:t>Наглядная информация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стенды для родителей по следующим темам: «Визитная карточка ДОО» (информация о ДОУ), «Музыкальное воспитание», «Наши планы и дела», «Здоровые телом – сильные духом», «Права ребёнка», Вернисаж «Мир глазами детей», «Умей действовать при пожаре», «Информация», «Наши достижения», «Методическая работа», «Добрая дорога детства», «Путешествие во времени», «Моя Родина – Россия!», «Меню», «Уголок логопеда», «Уголок педагога – психолога».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папки-передвижки;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буклеты, индивидуальные памятки;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сообщество «</a:t>
            </a:r>
            <a:r>
              <a:rPr lang="ru-RU" dirty="0" err="1"/>
              <a:t>ВКонтакте</a:t>
            </a:r>
            <a:r>
              <a:rPr lang="ru-RU" dirty="0"/>
              <a:t>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официальный сайт ДОО.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DCCB73B9-118A-4785-BF9B-DD0EFAB6F95A}"/>
              </a:ext>
            </a:extLst>
          </p:cNvPr>
          <p:cNvSpPr/>
          <p:nvPr/>
        </p:nvSpPr>
        <p:spPr>
          <a:xfrm>
            <a:off x="6987669" y="5682343"/>
            <a:ext cx="484632" cy="978408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92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374863-457B-4773-BA9E-A7F88B3B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77D5EDA5-9FE5-4A2D-9A41-A3E3F32F8D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A22F8E-0222-46F2-B624-19FD21E7B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B56CFC61-615D-44AC-A8DC-2920124F0157}"/>
              </a:ext>
            </a:extLst>
          </p:cNvPr>
          <p:cNvSpPr/>
          <p:nvPr/>
        </p:nvSpPr>
        <p:spPr>
          <a:xfrm>
            <a:off x="6460345" y="49497"/>
            <a:ext cx="652973" cy="1482419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64CAA1DC-926E-4633-BB75-6464B4B80100}"/>
              </a:ext>
            </a:extLst>
          </p:cNvPr>
          <p:cNvSpPr/>
          <p:nvPr/>
        </p:nvSpPr>
        <p:spPr>
          <a:xfrm>
            <a:off x="3105395" y="1650383"/>
            <a:ext cx="8015845" cy="3883627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660066"/>
                </a:solidFill>
              </a:rPr>
              <a:t>Непрерывное образование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400" dirty="0"/>
              <a:t> консультации;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400" dirty="0"/>
              <a:t> семинары-практикумы;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400" dirty="0"/>
              <a:t> мастер- классы;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400" dirty="0"/>
              <a:t> тренинги.</a:t>
            </a: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7B0BDF12-AFBC-4152-BA15-15B1CC2DC68B}"/>
              </a:ext>
            </a:extLst>
          </p:cNvPr>
          <p:cNvSpPr/>
          <p:nvPr/>
        </p:nvSpPr>
        <p:spPr>
          <a:xfrm>
            <a:off x="6460345" y="5628903"/>
            <a:ext cx="652973" cy="1056688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9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9D90D-BF8E-4552-9AA3-C2E74D86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23"/>
            <a:ext cx="10515600" cy="1611666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E69CC1B-EDD3-48AC-A014-0197343BE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755"/>
            <a:ext cx="12192000" cy="6857999"/>
          </a:xfrm>
          <a:prstGeom prst="rect">
            <a:avLst/>
          </a:prstGeom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DAB33F35-99F6-4041-B20A-E42170DF6921}"/>
              </a:ext>
            </a:extLst>
          </p:cNvPr>
          <p:cNvSpPr/>
          <p:nvPr/>
        </p:nvSpPr>
        <p:spPr>
          <a:xfrm>
            <a:off x="3093155" y="169332"/>
            <a:ext cx="8410223" cy="1964267"/>
          </a:xfrm>
          <a:prstGeom prst="flowChartAlternateProcess">
            <a:avLst/>
          </a:prstGeom>
          <a:ln w="38100">
            <a:solidFill>
              <a:srgbClr val="BA8DB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660066"/>
                </a:solidFill>
              </a:rPr>
              <a:t>ОСНОВНАЯ ОБРАЗОВАТЕЛЬНАЯ ПРОГРАММА</a:t>
            </a:r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0531E290-8C53-44DC-95D0-74D34BEC4F42}"/>
              </a:ext>
            </a:extLst>
          </p:cNvPr>
          <p:cNvSpPr/>
          <p:nvPr/>
        </p:nvSpPr>
        <p:spPr>
          <a:xfrm>
            <a:off x="3093155" y="2968978"/>
            <a:ext cx="8410223" cy="3663244"/>
          </a:xfrm>
          <a:prstGeom prst="flowChartAlternateProcess">
            <a:avLst/>
          </a:prstGeom>
          <a:ln w="38100">
            <a:solidFill>
              <a:srgbClr val="B98EB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u="sng" dirty="0">
                <a:solidFill>
                  <a:srgbClr val="660066"/>
                </a:solidFill>
              </a:rPr>
              <a:t>1. Целевой раздел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Пояснительная записка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Цели и задачи реализации Программы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Основные принципы и положения реализации образовательной программы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Основные задачи воспитателя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Ожидаемые образовательные результаты (целевые ориентиры)</a:t>
            </a:r>
          </a:p>
          <a:p>
            <a:r>
              <a:rPr lang="ru-RU" b="1" u="sng" dirty="0">
                <a:solidFill>
                  <a:srgbClr val="660066"/>
                </a:solidFill>
              </a:rPr>
              <a:t>2. Содержательный раздел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Воспитание и обучение детей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Содержание образовательной деятельности с детьми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Возрастные особенности развития детей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Задачи воспитания и обучения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Организация жизнедеятельности детей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DC0B9E-D4B4-47A0-94D2-5450F72F7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5D10FF89-EB87-4C1D-A967-D0FB4769C84A}"/>
              </a:ext>
            </a:extLst>
          </p:cNvPr>
          <p:cNvSpPr/>
          <p:nvPr/>
        </p:nvSpPr>
        <p:spPr>
          <a:xfrm>
            <a:off x="7121762" y="2133599"/>
            <a:ext cx="484632" cy="978408"/>
          </a:xfrm>
          <a:prstGeom prst="downArrow">
            <a:avLst/>
          </a:prstGeom>
          <a:ln w="38100">
            <a:solidFill>
              <a:srgbClr val="66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20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ED8B16-F5CB-4F67-A220-1B6B4D3E4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BC7AEF6C-702F-48A8-B4B3-0751FF3F2B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9FE144-5C80-4D20-BDA0-581D8B75B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22" y="0"/>
            <a:ext cx="2536156" cy="2926334"/>
          </a:xfrm>
          <a:prstGeom prst="rect">
            <a:avLst/>
          </a:prstGeom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42FA5491-62BE-4A45-857B-CDC4CCF478EB}"/>
              </a:ext>
            </a:extLst>
          </p:cNvPr>
          <p:cNvSpPr/>
          <p:nvPr/>
        </p:nvSpPr>
        <p:spPr>
          <a:xfrm>
            <a:off x="1520042" y="3291459"/>
            <a:ext cx="9737765" cy="3394349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660066"/>
                </a:solidFill>
              </a:rPr>
              <a:t>СПАСИБО </a:t>
            </a:r>
          </a:p>
          <a:p>
            <a:pPr algn="ctr"/>
            <a:r>
              <a:rPr lang="ru-RU" sz="8000" b="1" dirty="0">
                <a:solidFill>
                  <a:srgbClr val="660066"/>
                </a:solidFill>
              </a:rPr>
              <a:t>ЗА </a:t>
            </a:r>
          </a:p>
          <a:p>
            <a:pPr algn="ctr"/>
            <a:r>
              <a:rPr lang="ru-RU" sz="8000" b="1" dirty="0">
                <a:solidFill>
                  <a:srgbClr val="660066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68233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09EC5-C7EF-4133-AFCC-2317BF7E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965B8B6-20DE-4858-A42C-FFD61D5D2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13D78B89-AB62-4537-90E9-7AD45845E586}"/>
              </a:ext>
            </a:extLst>
          </p:cNvPr>
          <p:cNvSpPr/>
          <p:nvPr/>
        </p:nvSpPr>
        <p:spPr>
          <a:xfrm>
            <a:off x="3419123" y="884414"/>
            <a:ext cx="8353777" cy="1960386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660066"/>
                </a:solidFill>
              </a:rPr>
              <a:t>ОСНОВНАЯ ОБРАЗОВАТЕЛЬНАЯ ПРОГРАММА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EC8B6BC-1025-448F-AB62-B1525AA2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xmlns="" id="{47D1F423-4B64-4750-8F72-5C756CB71A4E}"/>
              </a:ext>
            </a:extLst>
          </p:cNvPr>
          <p:cNvSpPr/>
          <p:nvPr/>
        </p:nvSpPr>
        <p:spPr>
          <a:xfrm>
            <a:off x="7224889" y="0"/>
            <a:ext cx="484632" cy="978408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xmlns="" id="{092CF77B-51E3-448C-9AF7-3DCE34B473F3}"/>
              </a:ext>
            </a:extLst>
          </p:cNvPr>
          <p:cNvSpPr/>
          <p:nvPr/>
        </p:nvSpPr>
        <p:spPr>
          <a:xfrm>
            <a:off x="3419122" y="3014133"/>
            <a:ext cx="8353777" cy="3668889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r>
              <a:rPr lang="ru-RU" b="1" u="sng" dirty="0">
                <a:solidFill>
                  <a:srgbClr val="660066"/>
                </a:solidFill>
              </a:rPr>
              <a:t>3. Организационный раздел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Примерный распорядок дня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Организация работы по укреплению здоровья детей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Организация физического воспитания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Условия реализации программы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Организация развивающей предметно - пространственной среды, организация воспитания и обучения детей с ограниченными возможностями здоровья (ОВЗ) в условиях дошкольной образовательной организации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Кадровые условия реализации Программы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Описание форм, способов, методов и средств реализации программы. </a:t>
            </a:r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xmlns="" id="{F5E16337-6945-4AD7-B7D4-68F35171E48D}"/>
              </a:ext>
            </a:extLst>
          </p:cNvPr>
          <p:cNvSpPr/>
          <p:nvPr/>
        </p:nvSpPr>
        <p:spPr>
          <a:xfrm>
            <a:off x="7224889" y="2839155"/>
            <a:ext cx="484632" cy="978408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964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454B37-2614-48FD-A0B5-FB1A0248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00F472BB-C5F8-488F-B859-6A155E4BEC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3EB2CD-1B09-401C-B3AA-90F8963E2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A4F31B4C-2C86-4C52-BA56-628EBBC1F9F6}"/>
              </a:ext>
            </a:extLst>
          </p:cNvPr>
          <p:cNvSpPr/>
          <p:nvPr/>
        </p:nvSpPr>
        <p:spPr>
          <a:xfrm>
            <a:off x="3668889" y="835378"/>
            <a:ext cx="7394221" cy="1325563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660066"/>
                </a:solidFill>
              </a:rPr>
              <a:t>ЦЕЛЕВОЙ РАЗДЕЛ</a:t>
            </a:r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6FCBDBCC-1661-44B1-BDD9-259407BBF8DB}"/>
              </a:ext>
            </a:extLst>
          </p:cNvPr>
          <p:cNvSpPr/>
          <p:nvPr/>
        </p:nvSpPr>
        <p:spPr>
          <a:xfrm>
            <a:off x="2190044" y="2359378"/>
            <a:ext cx="9855200" cy="4281622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r>
              <a:rPr lang="ru-RU" sz="2000" b="1" dirty="0">
                <a:solidFill>
                  <a:srgbClr val="660066"/>
                </a:solidFill>
              </a:rPr>
              <a:t>Основная образовательная программа ДОО разработана в соответствии с основными федеральными нормативно – правовыми документами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Федеральный закон от 29.12.2012 № 273-ФЗ «Об образовании в Российской Федерации»;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Федеральный государственный образовательный стандарт дошкольного образования (Утвержден приказом Министерства образования и науки Российской Федерации от 17 октября 2013 г. N 1155);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«Порядок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 (приказ Министерства образования и науки РФ от 30 августа 2013 года №1014 г. Москва);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Санитарно-эпидемиологические требования к устройству, содержанию и организации режима работы дошкольных образовательных организаций» (Утверждены постановлением Главного государственного санитарного врача Российской Федерации от 15 мая 2013 года №26 «Об утверждении СанПин» 2.4.3049-13), а также с другими региональными и муниципальными документами. </a:t>
            </a:r>
            <a:endParaRPr lang="ru-RU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  <a:p>
            <a:pPr algn="ctr"/>
            <a:endParaRPr lang="ru-RU" sz="20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52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579DFE-B6AA-4682-A9F4-895E4490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E762669-EF62-49D2-A274-614E775C9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8DDABB4-36FC-4ED0-8AA6-06108636D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FFC2C620-8C86-4892-9F64-D22F3C7B8797}"/>
              </a:ext>
            </a:extLst>
          </p:cNvPr>
          <p:cNvSpPr/>
          <p:nvPr/>
        </p:nvSpPr>
        <p:spPr>
          <a:xfrm>
            <a:off x="3239911" y="191911"/>
            <a:ext cx="8113889" cy="1019048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/>
              <a:t>ПРОГРАММА ОПРЕДЕЛЯЕТ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xmlns="" id="{7723312D-45B9-41B6-9066-5BC8B85762AF}"/>
              </a:ext>
            </a:extLst>
          </p:cNvPr>
          <p:cNvSpPr/>
          <p:nvPr/>
        </p:nvSpPr>
        <p:spPr>
          <a:xfrm>
            <a:off x="3004457" y="2101932"/>
            <a:ext cx="1674421" cy="484632"/>
          </a:xfrm>
          <a:prstGeom prst="right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>
            <a:extLst>
              <a:ext uri="{FF2B5EF4-FFF2-40B4-BE49-F238E27FC236}">
                <a16:creationId xmlns:a16="http://schemas.microsoft.com/office/drawing/2014/main" xmlns="" id="{1BA3C02A-A761-4C6F-A7F6-41F274E66F94}"/>
              </a:ext>
            </a:extLst>
          </p:cNvPr>
          <p:cNvSpPr/>
          <p:nvPr/>
        </p:nvSpPr>
        <p:spPr>
          <a:xfrm>
            <a:off x="5147178" y="2055813"/>
            <a:ext cx="6075003" cy="530751"/>
          </a:xfrm>
          <a:prstGeom prst="flowChart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660066"/>
                </a:solidFill>
              </a:rPr>
              <a:t>ЦЕЛЬ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4E583F27-3858-478D-A843-212EC1C56CC4}"/>
              </a:ext>
            </a:extLst>
          </p:cNvPr>
          <p:cNvSpPr/>
          <p:nvPr/>
        </p:nvSpPr>
        <p:spPr>
          <a:xfrm>
            <a:off x="3004457" y="3301340"/>
            <a:ext cx="1595925" cy="484632"/>
          </a:xfrm>
          <a:prstGeom prst="right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>
            <a:extLst>
              <a:ext uri="{FF2B5EF4-FFF2-40B4-BE49-F238E27FC236}">
                <a16:creationId xmlns:a16="http://schemas.microsoft.com/office/drawing/2014/main" xmlns="" id="{A83FEFA2-C918-430D-82A3-CC4D7A1E84F7}"/>
              </a:ext>
            </a:extLst>
          </p:cNvPr>
          <p:cNvSpPr/>
          <p:nvPr/>
        </p:nvSpPr>
        <p:spPr>
          <a:xfrm>
            <a:off x="5147178" y="3206339"/>
            <a:ext cx="6075003" cy="579634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</a:rPr>
              <a:t>ЗАДАЧИ</a:t>
            </a:r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F2847C7C-2D0A-4511-9C8A-203AA21016C4}"/>
              </a:ext>
            </a:extLst>
          </p:cNvPr>
          <p:cNvSpPr/>
          <p:nvPr/>
        </p:nvSpPr>
        <p:spPr>
          <a:xfrm>
            <a:off x="3004457" y="4726379"/>
            <a:ext cx="1524673" cy="484632"/>
          </a:xfrm>
          <a:prstGeom prst="right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xmlns="" id="{56599CAB-6346-4DEB-B26F-F3FDC3181E3E}"/>
              </a:ext>
            </a:extLst>
          </p:cNvPr>
          <p:cNvSpPr/>
          <p:nvPr/>
        </p:nvSpPr>
        <p:spPr>
          <a:xfrm>
            <a:off x="5147178" y="4512623"/>
            <a:ext cx="6075003" cy="698388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660066"/>
                </a:solidFill>
              </a:rPr>
              <a:t>ПЛАНИРУЕМЫЕ РЕЗУЛЬТАТЫ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387E5E41-1B46-4E20-A4B8-EA62EECAB48B}"/>
              </a:ext>
            </a:extLst>
          </p:cNvPr>
          <p:cNvSpPr/>
          <p:nvPr/>
        </p:nvSpPr>
        <p:spPr>
          <a:xfrm>
            <a:off x="3004457" y="6210795"/>
            <a:ext cx="1512798" cy="484632"/>
          </a:xfrm>
          <a:prstGeom prst="right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>
            <a:extLst>
              <a:ext uri="{FF2B5EF4-FFF2-40B4-BE49-F238E27FC236}">
                <a16:creationId xmlns:a16="http://schemas.microsoft.com/office/drawing/2014/main" xmlns="" id="{6185F0B6-F1F7-46EA-A664-C748F0E83B0A}"/>
              </a:ext>
            </a:extLst>
          </p:cNvPr>
          <p:cNvSpPr/>
          <p:nvPr/>
        </p:nvSpPr>
        <p:spPr>
          <a:xfrm>
            <a:off x="5147178" y="5937662"/>
            <a:ext cx="6075002" cy="757766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660066"/>
                </a:solidFill>
              </a:rPr>
              <a:t>СОДЕРЖАНИЕ И ОРГАНИЗАЦИЮ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13901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7FEFD3-04A9-44BB-9F4B-368AA68A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3D455C43-2A3A-4895-9BE0-C24601BB33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C94FF8-536C-41DF-9A4C-732EA2AB7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BEE0E5CD-26B3-4116-9954-3F177548BD82}"/>
              </a:ext>
            </a:extLst>
          </p:cNvPr>
          <p:cNvSpPr/>
          <p:nvPr/>
        </p:nvSpPr>
        <p:spPr>
          <a:xfrm>
            <a:off x="3508384" y="237505"/>
            <a:ext cx="7845416" cy="1223159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rgbClr val="660066"/>
                </a:solidFill>
              </a:rPr>
              <a:t>ЦЕЛЬ ПРОГРАММЫ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71DC2CFA-DC0F-4E05-8ECA-A3251480CB3B}"/>
              </a:ext>
            </a:extLst>
          </p:cNvPr>
          <p:cNvSpPr/>
          <p:nvPr/>
        </p:nvSpPr>
        <p:spPr>
          <a:xfrm>
            <a:off x="7188776" y="1518414"/>
            <a:ext cx="484632" cy="978408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>
            <a:extLst>
              <a:ext uri="{FF2B5EF4-FFF2-40B4-BE49-F238E27FC236}">
                <a16:creationId xmlns:a16="http://schemas.microsoft.com/office/drawing/2014/main" xmlns="" id="{65C2E2DE-3824-46B6-AF7D-7C9D4BF8FF2F}"/>
              </a:ext>
            </a:extLst>
          </p:cNvPr>
          <p:cNvSpPr/>
          <p:nvPr/>
        </p:nvSpPr>
        <p:spPr>
          <a:xfrm>
            <a:off x="3508384" y="2624051"/>
            <a:ext cx="7845416" cy="3996444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 </a:t>
            </a:r>
            <a:r>
              <a:rPr lang="ru-RU" sz="2000" b="1" dirty="0"/>
              <a:t>воспитание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традиций, создание условий для обеспечения равенства возможностей для каждого ребенка в получении качественного дошкольного образования, обеспечение государственных гарантий уровня и качества дошкольного образования на основе единства обязательных требований к условиям реализации Программы, создание условий для формирования основ базовой культуры личности, подготовка к жизни в современном обществе, к обучению в школе, обеспечение безопасности жизнедеятельности дошкольника.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" name="Ссылка на слайд 8">
                <a:extLst>
                  <a:ext uri="{FF2B5EF4-FFF2-40B4-BE49-F238E27FC236}">
                    <a16:creationId xmlns:a16="http://schemas.microsoft.com/office/drawing/2014/main" id="{10441FED-2651-48F9-90AB-6D18F1C6B2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3323126"/>
                  </p:ext>
                </p:extLst>
              </p:nvPr>
            </p:nvGraphicFramePr>
            <p:xfrm>
              <a:off x="-823583" y="2144608"/>
              <a:ext cx="3048000" cy="1714500"/>
            </p:xfrm>
            <a:graphic>
              <a:graphicData uri="http://schemas.microsoft.com/office/powerpoint/2016/slidezoom">
                <pslz:sldZm>
                  <pslz:sldZmObj sldId="263" cId="3709282081">
                    <pslz:zmPr id="{9596F4EC-E448-462E-AB94-C8DC2FB6A049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Ссылка на слайд 8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id="{10441FED-2651-48F9-90AB-6D18F1C6B2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823583" y="214460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169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1A41DA-D6C6-4652-B0D9-0BFFC9765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FC594AB-E114-4035-8834-2C05283B4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5E12B0-7392-45CB-AE81-520AED9D8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785AFAFB-F759-4F52-B9E1-8627586EE0AA}"/>
              </a:ext>
            </a:extLst>
          </p:cNvPr>
          <p:cNvSpPr/>
          <p:nvPr/>
        </p:nvSpPr>
        <p:spPr>
          <a:xfrm>
            <a:off x="3574473" y="365125"/>
            <a:ext cx="7647709" cy="869909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660066"/>
                </a:solidFill>
              </a:rPr>
              <a:t>ЗАДАЧИ ПРОГРАММЫ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A9B0FF47-94F2-4240-979B-58E023521DBF}"/>
              </a:ext>
            </a:extLst>
          </p:cNvPr>
          <p:cNvSpPr/>
          <p:nvPr/>
        </p:nvSpPr>
        <p:spPr>
          <a:xfrm>
            <a:off x="2792342" y="1463167"/>
            <a:ext cx="1429670" cy="484632"/>
          </a:xfrm>
          <a:prstGeom prst="right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xmlns="" id="{E39902AE-E9C2-4A5E-8FC2-C16AB2C44AFF}"/>
              </a:ext>
            </a:extLst>
          </p:cNvPr>
          <p:cNvSpPr/>
          <p:nvPr/>
        </p:nvSpPr>
        <p:spPr>
          <a:xfrm>
            <a:off x="4476996" y="1463168"/>
            <a:ext cx="6745185" cy="592646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 обеспечить оптимальное сочетание классического дошкольного образования и современных образовательных технологий; 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805DB703-8ADC-410D-B9D7-177E39323BF8}"/>
              </a:ext>
            </a:extLst>
          </p:cNvPr>
          <p:cNvSpPr/>
          <p:nvPr/>
        </p:nvSpPr>
        <p:spPr>
          <a:xfrm>
            <a:off x="2792342" y="2393883"/>
            <a:ext cx="1429670" cy="484632"/>
          </a:xfrm>
          <a:prstGeom prst="right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>
            <a:extLst>
              <a:ext uri="{FF2B5EF4-FFF2-40B4-BE49-F238E27FC236}">
                <a16:creationId xmlns:a16="http://schemas.microsoft.com/office/drawing/2014/main" xmlns="" id="{4576CF8E-C964-4BBF-8EF3-8ED814183CB6}"/>
              </a:ext>
            </a:extLst>
          </p:cNvPr>
          <p:cNvSpPr/>
          <p:nvPr/>
        </p:nvSpPr>
        <p:spPr>
          <a:xfrm>
            <a:off x="4476995" y="2283949"/>
            <a:ext cx="6745185" cy="592646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- обеспечить охрану и укрепления физического и психического здоровья детей, в том числе их эмоционального благополучия; </a:t>
            </a:r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xmlns="" id="{58A137EF-2A83-413B-95E9-0DBD74E90EA2}"/>
              </a:ext>
            </a:extLst>
          </p:cNvPr>
          <p:cNvSpPr/>
          <p:nvPr/>
        </p:nvSpPr>
        <p:spPr>
          <a:xfrm>
            <a:off x="2859638" y="3530623"/>
            <a:ext cx="1429670" cy="484632"/>
          </a:xfrm>
          <a:prstGeom prst="right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альтернативный процесс 11">
            <a:extLst>
              <a:ext uri="{FF2B5EF4-FFF2-40B4-BE49-F238E27FC236}">
                <a16:creationId xmlns:a16="http://schemas.microsoft.com/office/drawing/2014/main" xmlns="" id="{A724D56F-AC1B-4536-B1A5-E86021267672}"/>
              </a:ext>
            </a:extLst>
          </p:cNvPr>
          <p:cNvSpPr/>
          <p:nvPr/>
        </p:nvSpPr>
        <p:spPr>
          <a:xfrm>
            <a:off x="4476996" y="3104730"/>
            <a:ext cx="6745184" cy="1241639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- обеспечить условия для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 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A9AACBB4-C9CC-45CF-B167-2EC4483634DD}"/>
              </a:ext>
            </a:extLst>
          </p:cNvPr>
          <p:cNvSpPr/>
          <p:nvPr/>
        </p:nvSpPr>
        <p:spPr>
          <a:xfrm>
            <a:off x="2792342" y="4797577"/>
            <a:ext cx="1429670" cy="484632"/>
          </a:xfrm>
          <a:prstGeom prst="right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>
            <a:extLst>
              <a:ext uri="{FF2B5EF4-FFF2-40B4-BE49-F238E27FC236}">
                <a16:creationId xmlns:a16="http://schemas.microsoft.com/office/drawing/2014/main" xmlns="" id="{C17A3D1E-1F59-441E-98E4-32091D0A53B4}"/>
              </a:ext>
            </a:extLst>
          </p:cNvPr>
          <p:cNvSpPr/>
          <p:nvPr/>
        </p:nvSpPr>
        <p:spPr>
          <a:xfrm>
            <a:off x="4476994" y="4574504"/>
            <a:ext cx="6745183" cy="930778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- обеспечить преемственность целей, задач и содержания образования, реализуемых в рамках образовательных программ различных уровней (далее - преемственность основных образовательных программ дошкольного образования); 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0C898A02-BBB8-4B06-8C9F-4C7F521CA93B}"/>
              </a:ext>
            </a:extLst>
          </p:cNvPr>
          <p:cNvSpPr/>
          <p:nvPr/>
        </p:nvSpPr>
        <p:spPr>
          <a:xfrm>
            <a:off x="2792342" y="6064531"/>
            <a:ext cx="1429670" cy="484632"/>
          </a:xfrm>
          <a:prstGeom prst="right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xmlns="" id="{7C0FC74B-3EFC-4B22-9D08-74E30977B97E}"/>
              </a:ext>
            </a:extLst>
          </p:cNvPr>
          <p:cNvSpPr/>
          <p:nvPr/>
        </p:nvSpPr>
        <p:spPr>
          <a:xfrm>
            <a:off x="4476993" y="5628904"/>
            <a:ext cx="6745183" cy="1229096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- создать благоприятные условия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миром.</a:t>
            </a:r>
          </a:p>
        </p:txBody>
      </p:sp>
    </p:spTree>
    <p:extLst>
      <p:ext uri="{BB962C8B-B14F-4D97-AF65-F5344CB8AC3E}">
        <p14:creationId xmlns:p14="http://schemas.microsoft.com/office/powerpoint/2010/main" val="370928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2B4DB0-A958-424B-B57C-F8A9E7EE5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BC6E1DBF-6F5B-45AD-A70A-91AC63B8B5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DDD4CF-F5E3-4AF9-8F98-66D74834E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5" name="Блок-схема: альтернативный процесс 4">
            <a:extLst>
              <a:ext uri="{FF2B5EF4-FFF2-40B4-BE49-F238E27FC236}">
                <a16:creationId xmlns:a16="http://schemas.microsoft.com/office/drawing/2014/main" xmlns="" id="{34A5993F-3C75-447B-AE25-69346B212832}"/>
              </a:ext>
            </a:extLst>
          </p:cNvPr>
          <p:cNvSpPr/>
          <p:nvPr/>
        </p:nvSpPr>
        <p:spPr>
          <a:xfrm>
            <a:off x="2850078" y="225631"/>
            <a:ext cx="9013371" cy="866899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660066"/>
                </a:solidFill>
              </a:rPr>
              <a:t>ПРИНЦИПЫ И ПОДХОДЫ К ФОРМИРОВАНИЮ</a:t>
            </a:r>
          </a:p>
          <a:p>
            <a:pPr algn="ctr"/>
            <a:r>
              <a:rPr lang="ru-RU" sz="3200" b="1" dirty="0">
                <a:solidFill>
                  <a:srgbClr val="660066"/>
                </a:solidFill>
              </a:rPr>
              <a:t>ПРОГРАММЫ:</a:t>
            </a:r>
            <a:endParaRPr lang="ru-RU" sz="3200" dirty="0">
              <a:solidFill>
                <a:srgbClr val="660066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1286BEB7-D9E2-4C79-B160-CA26B43DF2B5}"/>
              </a:ext>
            </a:extLst>
          </p:cNvPr>
          <p:cNvSpPr/>
          <p:nvPr/>
        </p:nvSpPr>
        <p:spPr>
          <a:xfrm>
            <a:off x="7315200" y="1187532"/>
            <a:ext cx="484632" cy="642650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альтернативный процесс 7">
            <a:extLst>
              <a:ext uri="{FF2B5EF4-FFF2-40B4-BE49-F238E27FC236}">
                <a16:creationId xmlns:a16="http://schemas.microsoft.com/office/drawing/2014/main" xmlns="" id="{A30E564C-8FDF-4305-89E1-992C7B41C750}"/>
              </a:ext>
            </a:extLst>
          </p:cNvPr>
          <p:cNvSpPr/>
          <p:nvPr/>
        </p:nvSpPr>
        <p:spPr>
          <a:xfrm>
            <a:off x="2850078" y="1925183"/>
            <a:ext cx="9013371" cy="4707185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660066"/>
                </a:solidFill>
              </a:rPr>
              <a:t>Принцип гуманно-личностного отношения к ребёнку</a:t>
            </a:r>
          </a:p>
          <a:p>
            <a:r>
              <a:rPr lang="ru-RU" dirty="0"/>
              <a:t>Личностно-ориентированная модель воспитания, основанная на любви к ребенку,</a:t>
            </a:r>
          </a:p>
          <a:p>
            <a:r>
              <a:rPr lang="ru-RU" dirty="0"/>
              <a:t>разумной требовательности, умении педагога понять каждого ребенка, принять его таким,</a:t>
            </a:r>
          </a:p>
          <a:p>
            <a:r>
              <a:rPr lang="ru-RU" dirty="0"/>
              <a:t>какой он есть, развивать, опираясь на его сильные стороны, умело корректируя слабые.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660066"/>
                </a:solidFill>
              </a:rPr>
              <a:t>Принцип воспитывающего характера обучения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b="1" u="sng" dirty="0">
                <a:solidFill>
                  <a:srgbClr val="660066"/>
                </a:solidFill>
              </a:rPr>
              <a:t>Принцип развивающего обучения</a:t>
            </a:r>
          </a:p>
          <a:p>
            <a:r>
              <a:rPr lang="ru-RU" dirty="0"/>
              <a:t>Программа основывается на важнейшем дидактическом принципе —</a:t>
            </a:r>
          </a:p>
          <a:p>
            <a:r>
              <a:rPr lang="ru-RU" dirty="0"/>
              <a:t>развивающем обучении и на научном положении Л. С. Выготского о том, что правильно</a:t>
            </a:r>
          </a:p>
          <a:p>
            <a:r>
              <a:rPr lang="ru-RU" dirty="0"/>
              <a:t>организованное обучение «ведет» за собой развитие.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660066"/>
                </a:solidFill>
              </a:rPr>
              <a:t>Принцип </a:t>
            </a:r>
            <a:r>
              <a:rPr lang="ru-RU" b="1" u="sng" dirty="0" err="1">
                <a:solidFill>
                  <a:srgbClr val="660066"/>
                </a:solidFill>
              </a:rPr>
              <a:t>культуросообразности</a:t>
            </a:r>
            <a:endParaRPr lang="ru-RU" b="1" u="sng" dirty="0">
              <a:solidFill>
                <a:srgbClr val="660066"/>
              </a:solidFill>
            </a:endParaRPr>
          </a:p>
          <a:p>
            <a:r>
              <a:rPr lang="ru-RU" dirty="0"/>
              <a:t>Реализация этого принципа обеспечивает учет национальных ценностей и</a:t>
            </a:r>
          </a:p>
          <a:p>
            <a:r>
              <a:rPr lang="ru-RU" dirty="0"/>
              <a:t>традиций в образовании.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660066"/>
                </a:solidFill>
              </a:rPr>
              <a:t>Принципы научной обоснованности и практической применимости</a:t>
            </a:r>
            <a:endParaRPr lang="ru-RU" u="sng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77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8DDBED-635A-4CBC-A566-F7B5C706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Деловой спокойный фон для презентации - 70 фото">
            <a:extLst>
              <a:ext uri="{FF2B5EF4-FFF2-40B4-BE49-F238E27FC236}">
                <a16:creationId xmlns:a16="http://schemas.microsoft.com/office/drawing/2014/main" xmlns="" id="{60361A3A-EDBD-489C-854E-4576C074A9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C9985E-B02C-4DF9-8F0F-E5CC3031D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36156" cy="2926334"/>
          </a:xfrm>
          <a:prstGeom prst="rect">
            <a:avLst/>
          </a:prstGeom>
        </p:spPr>
      </p:pic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94E716A9-FD54-4EB2-9624-6F6CD370385F}"/>
              </a:ext>
            </a:extLst>
          </p:cNvPr>
          <p:cNvSpPr/>
          <p:nvPr/>
        </p:nvSpPr>
        <p:spPr>
          <a:xfrm>
            <a:off x="6799751" y="49498"/>
            <a:ext cx="484632" cy="978408"/>
          </a:xfrm>
          <a:prstGeom prst="downArrow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альтернативный процесс 5">
            <a:extLst>
              <a:ext uri="{FF2B5EF4-FFF2-40B4-BE49-F238E27FC236}">
                <a16:creationId xmlns:a16="http://schemas.microsoft.com/office/drawing/2014/main" xmlns="" id="{B3D223BF-4BD3-4396-B82F-9C946E92208B}"/>
              </a:ext>
            </a:extLst>
          </p:cNvPr>
          <p:cNvSpPr/>
          <p:nvPr/>
        </p:nvSpPr>
        <p:spPr>
          <a:xfrm>
            <a:off x="2850078" y="1187532"/>
            <a:ext cx="8383979" cy="5177642"/>
          </a:xfrm>
          <a:prstGeom prst="flowChartAlternateProcess">
            <a:avLst/>
          </a:prstGeom>
          <a:ln w="38100">
            <a:solidFill>
              <a:srgbClr val="99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660066"/>
              </a:solidFill>
            </a:endParaRPr>
          </a:p>
          <a:p>
            <a:pPr algn="ctr"/>
            <a:endParaRPr lang="ru-RU" sz="2400" b="1" dirty="0">
              <a:solidFill>
                <a:srgbClr val="660066"/>
              </a:solidFill>
            </a:endParaRPr>
          </a:p>
          <a:p>
            <a:pPr algn="ctr"/>
            <a:r>
              <a:rPr lang="ru-RU" sz="2400" b="1" dirty="0">
                <a:solidFill>
                  <a:srgbClr val="660066"/>
                </a:solidFill>
              </a:rPr>
              <a:t>Содержание Программы соответствует основным положениям возрастной психологии и дошкольной педагогики.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660066"/>
                </a:solidFill>
              </a:rPr>
              <a:t>Принцип системности и последовательности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660066"/>
                </a:solidFill>
              </a:rPr>
              <a:t>Принцип интеграции образовательных областей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000" b="1" u="sng" dirty="0">
                <a:solidFill>
                  <a:srgbClr val="660066"/>
                </a:solidFill>
              </a:rPr>
              <a:t>Принцип деятельности</a:t>
            </a:r>
          </a:p>
          <a:p>
            <a:r>
              <a:rPr lang="ru-RU" sz="2000" b="1" dirty="0"/>
              <a:t>Задачи программы реализуются в процессе разнообразных видов детской</a:t>
            </a:r>
          </a:p>
          <a:p>
            <a:r>
              <a:rPr lang="ru-RU" sz="2000" b="1" dirty="0"/>
              <a:t>деятельности: игровой, коммуникативной, трудовой, познавательно-исследовательской,</a:t>
            </a:r>
          </a:p>
          <a:p>
            <a:r>
              <a:rPr lang="ru-RU" sz="2000" b="1" dirty="0"/>
              <a:t>изобразительной, музыкальной, двигательной.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rgbClr val="660066"/>
                </a:solidFill>
              </a:rPr>
              <a:t> </a:t>
            </a:r>
            <a:r>
              <a:rPr lang="ru-RU" sz="2000" b="1" u="sng" dirty="0">
                <a:solidFill>
                  <a:srgbClr val="660066"/>
                </a:solidFill>
              </a:rPr>
              <a:t>Принцип наглядности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u="sng" dirty="0">
                <a:solidFill>
                  <a:srgbClr val="660066"/>
                </a:solidFill>
              </a:rPr>
              <a:t>Принцип комплексно-тематического построения образовательного процесса</a:t>
            </a:r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038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1633</Words>
  <Application>Microsoft Office PowerPoint</Application>
  <PresentationFormat>Произвольный</PresentationFormat>
  <Paragraphs>202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Zhukov</cp:lastModifiedBy>
  <cp:revision>28</cp:revision>
  <dcterms:created xsi:type="dcterms:W3CDTF">2022-12-25T09:07:33Z</dcterms:created>
  <dcterms:modified xsi:type="dcterms:W3CDTF">2023-12-24T09:38:53Z</dcterms:modified>
</cp:coreProperties>
</file>